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322" r:id="rId2"/>
    <p:sldId id="323" r:id="rId3"/>
    <p:sldId id="324" r:id="rId4"/>
    <p:sldId id="299" r:id="rId5"/>
    <p:sldId id="301" r:id="rId6"/>
    <p:sldId id="304" r:id="rId7"/>
    <p:sldId id="307" r:id="rId8"/>
    <p:sldId id="313" r:id="rId9"/>
    <p:sldId id="309" r:id="rId10"/>
    <p:sldId id="310" r:id="rId11"/>
    <p:sldId id="312" r:id="rId12"/>
    <p:sldId id="300" r:id="rId13"/>
    <p:sldId id="314" r:id="rId14"/>
    <p:sldId id="277" r:id="rId15"/>
    <p:sldId id="296" r:id="rId16"/>
    <p:sldId id="291" r:id="rId17"/>
    <p:sldId id="293" r:id="rId18"/>
    <p:sldId id="311" r:id="rId19"/>
    <p:sldId id="265" r:id="rId20"/>
    <p:sldId id="281" r:id="rId21"/>
    <p:sldId id="282" r:id="rId22"/>
    <p:sldId id="283" r:id="rId23"/>
    <p:sldId id="298" r:id="rId24"/>
    <p:sldId id="280" r:id="rId25"/>
    <p:sldId id="294" r:id="rId26"/>
    <p:sldId id="295" r:id="rId27"/>
    <p:sldId id="302" r:id="rId28"/>
    <p:sldId id="303" r:id="rId29"/>
    <p:sldId id="328" r:id="rId30"/>
    <p:sldId id="319" r:id="rId31"/>
    <p:sldId id="327" r:id="rId32"/>
    <p:sldId id="329" r:id="rId33"/>
    <p:sldId id="318" r:id="rId34"/>
    <p:sldId id="325" r:id="rId35"/>
    <p:sldId id="326" r:id="rId36"/>
  </p:sldIdLst>
  <p:sldSz cx="12192000" cy="6858000"/>
  <p:notesSz cx="6858000" cy="994568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9" d="100"/>
          <a:sy n="109" d="100"/>
        </p:scale>
        <p:origin x="612" y="10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7B21CC2B-37A4-48C2-8BDA-B85F4BC994C1}" type="datetimeFigureOut">
              <a:rPr lang="de-DE" smtClean="0"/>
              <a:t>25.02.2021</a:t>
            </a:fld>
            <a:endParaRPr lang="de-DE"/>
          </a:p>
        </p:txBody>
      </p:sp>
      <p:sp>
        <p:nvSpPr>
          <p:cNvPr id="4" name="Fußzeilenplatzhalter 3"/>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97A479AC-15A2-41E1-A03B-F4246AC6D52D}" type="slidenum">
              <a:rPr lang="de-DE" smtClean="0"/>
              <a:t>‹Nr.›</a:t>
            </a:fld>
            <a:endParaRPr lang="de-DE"/>
          </a:p>
        </p:txBody>
      </p:sp>
    </p:spTree>
    <p:extLst>
      <p:ext uri="{BB962C8B-B14F-4D97-AF65-F5344CB8AC3E}">
        <p14:creationId xmlns:p14="http://schemas.microsoft.com/office/powerpoint/2010/main" val="3808811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28BD86E0-CD3F-4E68-A52E-D34987F53B38}" type="datetimeFigureOut">
              <a:rPr lang="de-DE" smtClean="0"/>
              <a:t>25.02.2021</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33996834-1CF9-45AD-8082-D1B9083B24EB}" type="slidenum">
              <a:rPr lang="de-DE" smtClean="0"/>
              <a:t>‹Nr.›</a:t>
            </a:fld>
            <a:endParaRPr lang="de-DE"/>
          </a:p>
        </p:txBody>
      </p:sp>
    </p:spTree>
    <p:extLst>
      <p:ext uri="{BB962C8B-B14F-4D97-AF65-F5344CB8AC3E}">
        <p14:creationId xmlns:p14="http://schemas.microsoft.com/office/powerpoint/2010/main" val="3321306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6TQWAtJyu3Q"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4</a:t>
            </a:fld>
            <a:endParaRPr lang="de-DE" dirty="0"/>
          </a:p>
        </p:txBody>
      </p:sp>
    </p:spTree>
    <p:extLst>
      <p:ext uri="{BB962C8B-B14F-4D97-AF65-F5344CB8AC3E}">
        <p14:creationId xmlns:p14="http://schemas.microsoft.com/office/powerpoint/2010/main" val="2609917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Google Suche: Las Vegas Hochzeit, Harry Meghan</a:t>
            </a:r>
          </a:p>
        </p:txBody>
      </p:sp>
      <p:sp>
        <p:nvSpPr>
          <p:cNvPr id="4" name="Foliennummernplatzhalter 3"/>
          <p:cNvSpPr>
            <a:spLocks noGrp="1"/>
          </p:cNvSpPr>
          <p:nvPr>
            <p:ph type="sldNum" sz="quarter" idx="5"/>
          </p:nvPr>
        </p:nvSpPr>
        <p:spPr/>
        <p:txBody>
          <a:bodyPr/>
          <a:lstStyle/>
          <a:p>
            <a:fld id="{33996834-1CF9-45AD-8082-D1B9083B24EB}" type="slidenum">
              <a:rPr lang="de-DE" smtClean="0"/>
              <a:t>23</a:t>
            </a:fld>
            <a:endParaRPr lang="de-DE"/>
          </a:p>
        </p:txBody>
      </p:sp>
    </p:spTree>
    <p:extLst>
      <p:ext uri="{BB962C8B-B14F-4D97-AF65-F5344CB8AC3E}">
        <p14:creationId xmlns:p14="http://schemas.microsoft.com/office/powerpoint/2010/main" val="4026113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Postillion zeigen</a:t>
            </a:r>
          </a:p>
        </p:txBody>
      </p:sp>
      <p:sp>
        <p:nvSpPr>
          <p:cNvPr id="4" name="Foliennummernplatzhalter 3"/>
          <p:cNvSpPr>
            <a:spLocks noGrp="1"/>
          </p:cNvSpPr>
          <p:nvPr>
            <p:ph type="sldNum" sz="quarter" idx="5"/>
          </p:nvPr>
        </p:nvSpPr>
        <p:spPr/>
        <p:txBody>
          <a:bodyPr/>
          <a:lstStyle/>
          <a:p>
            <a:fld id="{33996834-1CF9-45AD-8082-D1B9083B24EB}" type="slidenum">
              <a:rPr lang="de-DE" smtClean="0"/>
              <a:t>24</a:t>
            </a:fld>
            <a:endParaRPr lang="de-DE"/>
          </a:p>
        </p:txBody>
      </p:sp>
    </p:spTree>
    <p:extLst>
      <p:ext uri="{BB962C8B-B14F-4D97-AF65-F5344CB8AC3E}">
        <p14:creationId xmlns:p14="http://schemas.microsoft.com/office/powerpoint/2010/main" val="3499282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doppelte Gruppen: Station D, Station C, Station E nutzen  / Danach Pause bis …</a:t>
            </a:r>
          </a:p>
        </p:txBody>
      </p:sp>
      <p:sp>
        <p:nvSpPr>
          <p:cNvPr id="4" name="Foliennummernplatzhalter 3"/>
          <p:cNvSpPr>
            <a:spLocks noGrp="1"/>
          </p:cNvSpPr>
          <p:nvPr>
            <p:ph type="sldNum" sz="quarter" idx="5"/>
          </p:nvPr>
        </p:nvSpPr>
        <p:spPr/>
        <p:txBody>
          <a:bodyPr/>
          <a:lstStyle/>
          <a:p>
            <a:fld id="{33996834-1CF9-45AD-8082-D1B9083B24EB}" type="slidenum">
              <a:rPr lang="de-DE" smtClean="0"/>
              <a:t>27</a:t>
            </a:fld>
            <a:endParaRPr lang="de-DE"/>
          </a:p>
        </p:txBody>
      </p:sp>
    </p:spTree>
    <p:extLst>
      <p:ext uri="{BB962C8B-B14F-4D97-AF65-F5344CB8AC3E}">
        <p14:creationId xmlns:p14="http://schemas.microsoft.com/office/powerpoint/2010/main" val="86946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2 </a:t>
            </a:r>
            <a:r>
              <a:rPr lang="de-DE" dirty="0" err="1"/>
              <a:t>Mentimeter</a:t>
            </a:r>
            <a:r>
              <a:rPr lang="de-DE" dirty="0"/>
              <a:t> aufrufen: Feedback   https://www.mentimeter.com/s/d56535698df48202870e9055773f6057/39f592254cbb/edit</a:t>
            </a:r>
          </a:p>
          <a:p>
            <a:endParaRPr lang="de-DE" dirty="0"/>
          </a:p>
        </p:txBody>
      </p:sp>
      <p:sp>
        <p:nvSpPr>
          <p:cNvPr id="4" name="Foliennummernplatzhalter 3"/>
          <p:cNvSpPr>
            <a:spLocks noGrp="1"/>
          </p:cNvSpPr>
          <p:nvPr>
            <p:ph type="sldNum" sz="quarter" idx="5"/>
          </p:nvPr>
        </p:nvSpPr>
        <p:spPr/>
        <p:txBody>
          <a:bodyPr/>
          <a:lstStyle/>
          <a:p>
            <a:fld id="{33996834-1CF9-45AD-8082-D1B9083B24EB}" type="slidenum">
              <a:rPr lang="de-DE" smtClean="0"/>
              <a:t>32</a:t>
            </a:fld>
            <a:endParaRPr lang="de-DE"/>
          </a:p>
        </p:txBody>
      </p:sp>
    </p:spTree>
    <p:extLst>
      <p:ext uri="{BB962C8B-B14F-4D97-AF65-F5344CB8AC3E}">
        <p14:creationId xmlns:p14="http://schemas.microsoft.com/office/powerpoint/2010/main" val="304689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Planspiel</a:t>
            </a:r>
          </a:p>
        </p:txBody>
      </p:sp>
      <p:sp>
        <p:nvSpPr>
          <p:cNvPr id="4" name="Foliennummernplatzhalter 3"/>
          <p:cNvSpPr>
            <a:spLocks noGrp="1"/>
          </p:cNvSpPr>
          <p:nvPr>
            <p:ph type="sldNum" sz="quarter" idx="10"/>
          </p:nvPr>
        </p:nvSpPr>
        <p:spPr/>
        <p:txBody>
          <a:bodyPr/>
          <a:lstStyle/>
          <a:p>
            <a:fld id="{5EE2CF44-2B13-41B4-A334-1CDF534EEBBF}" type="slidenum">
              <a:rPr lang="de-DE" smtClean="0"/>
              <a:pPr/>
              <a:t>5</a:t>
            </a:fld>
            <a:endParaRPr lang="de-DE" dirty="0"/>
          </a:p>
        </p:txBody>
      </p:sp>
    </p:spTree>
    <p:extLst>
      <p:ext uri="{BB962C8B-B14F-4D97-AF65-F5344CB8AC3E}">
        <p14:creationId xmlns:p14="http://schemas.microsoft.com/office/powerpoint/2010/main" val="1442224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6</a:t>
            </a:fld>
            <a:endParaRPr lang="de-DE" dirty="0"/>
          </a:p>
        </p:txBody>
      </p:sp>
    </p:spTree>
    <p:extLst>
      <p:ext uri="{BB962C8B-B14F-4D97-AF65-F5344CB8AC3E}">
        <p14:creationId xmlns:p14="http://schemas.microsoft.com/office/powerpoint/2010/main" val="3583870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2-3 Erlebnisse / Fragen: Wo begegnet? Woran erkannt, das </a:t>
            </a:r>
            <a:r>
              <a:rPr lang="de-DE" dirty="0" err="1"/>
              <a:t>FakeNews</a:t>
            </a:r>
            <a:r>
              <a:rPr lang="de-DE" dirty="0"/>
              <a:t>? Wie habt ihr in der Situation empfunden? Wie reagiert?</a:t>
            </a:r>
          </a:p>
        </p:txBody>
      </p:sp>
      <p:sp>
        <p:nvSpPr>
          <p:cNvPr id="4" name="Foliennummernplatzhalter 3"/>
          <p:cNvSpPr>
            <a:spLocks noGrp="1"/>
          </p:cNvSpPr>
          <p:nvPr>
            <p:ph type="sldNum" sz="quarter" idx="10"/>
          </p:nvPr>
        </p:nvSpPr>
        <p:spPr/>
        <p:txBody>
          <a:bodyPr/>
          <a:lstStyle/>
          <a:p>
            <a:fld id="{5EE2CF44-2B13-41B4-A334-1CDF534EEBBF}" type="slidenum">
              <a:rPr lang="de-DE" smtClean="0"/>
              <a:pPr/>
              <a:t>12</a:t>
            </a:fld>
            <a:endParaRPr lang="de-DE" dirty="0"/>
          </a:p>
        </p:txBody>
      </p:sp>
    </p:spTree>
    <p:extLst>
      <p:ext uri="{BB962C8B-B14F-4D97-AF65-F5344CB8AC3E}">
        <p14:creationId xmlns:p14="http://schemas.microsoft.com/office/powerpoint/2010/main" val="3197137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Hoax = schlechte Scherze, </a:t>
            </a:r>
            <a:r>
              <a:rPr lang="de-DE" dirty="0" err="1"/>
              <a:t>Schabernak</a:t>
            </a:r>
            <a:r>
              <a:rPr lang="de-DE" dirty="0"/>
              <a:t>, Verarsche</a:t>
            </a:r>
          </a:p>
        </p:txBody>
      </p:sp>
      <p:sp>
        <p:nvSpPr>
          <p:cNvPr id="4" name="Foliennummernplatzhalter 3"/>
          <p:cNvSpPr>
            <a:spLocks noGrp="1"/>
          </p:cNvSpPr>
          <p:nvPr>
            <p:ph type="sldNum" sz="quarter" idx="10"/>
          </p:nvPr>
        </p:nvSpPr>
        <p:spPr/>
        <p:txBody>
          <a:bodyPr/>
          <a:lstStyle/>
          <a:p>
            <a:fld id="{5EE2CF44-2B13-41B4-A334-1CDF534EEBBF}" type="slidenum">
              <a:rPr lang="de-DE" smtClean="0"/>
              <a:pPr/>
              <a:t>14</a:t>
            </a:fld>
            <a:endParaRPr lang="de-DE" dirty="0"/>
          </a:p>
        </p:txBody>
      </p:sp>
    </p:spTree>
    <p:extLst>
      <p:ext uri="{BB962C8B-B14F-4D97-AF65-F5344CB8AC3E}">
        <p14:creationId xmlns:p14="http://schemas.microsoft.com/office/powerpoint/2010/main" val="4287948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solidFill>
                  <a:schemeClr val="bg1"/>
                </a:solidFill>
                <a:hlinkClick r:id="rId3"/>
              </a:rPr>
              <a:t>https://www.youtube.com/watch?v=6TQWAtJyu3Q</a:t>
            </a:r>
            <a:endParaRPr lang="de-DE" sz="1200" dirty="0">
              <a:solidFill>
                <a:schemeClr val="bg1"/>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E2CF44-2B13-41B4-A334-1CDF534EEBBF}" type="slidenum">
              <a:rPr kumimoji="0" lang="de-DE" sz="1200" b="0" i="0" u="none" strike="noStrike" kern="1200" cap="none" spc="0" normalizeH="0" baseline="0" noProof="0" smtClean="0">
                <a:ln>
                  <a:noFill/>
                </a:ln>
                <a:solidFill>
                  <a:srgbClr val="000000"/>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dirty="0">
              <a:ln>
                <a:noFill/>
              </a:ln>
              <a:solidFill>
                <a:srgbClr val="000000"/>
              </a:solidFill>
              <a:effectLst/>
              <a:uLnTx/>
              <a:uFillTx/>
              <a:latin typeface="Candara"/>
              <a:ea typeface="+mn-ea"/>
              <a:cs typeface="+mn-cs"/>
            </a:endParaRPr>
          </a:p>
        </p:txBody>
      </p:sp>
    </p:spTree>
    <p:extLst>
      <p:ext uri="{BB962C8B-B14F-4D97-AF65-F5344CB8AC3E}">
        <p14:creationId xmlns:p14="http://schemas.microsoft.com/office/powerpoint/2010/main" val="1416729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E2CF44-2B13-41B4-A334-1CDF534EEBBF}" type="slidenum">
              <a:rPr kumimoji="0" lang="de-DE" sz="1200" b="0" i="0" u="none" strike="noStrike" kern="1200" cap="none" spc="0" normalizeH="0" baseline="0" noProof="0" smtClean="0">
                <a:ln>
                  <a:noFill/>
                </a:ln>
                <a:solidFill>
                  <a:srgbClr val="000000"/>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0" i="0" u="none" strike="noStrike" kern="1200" cap="none" spc="0" normalizeH="0" baseline="0" noProof="0" dirty="0">
              <a:ln>
                <a:noFill/>
              </a:ln>
              <a:solidFill>
                <a:srgbClr val="000000"/>
              </a:solidFill>
              <a:effectLst/>
              <a:uLnTx/>
              <a:uFillTx/>
              <a:latin typeface="Candara"/>
              <a:ea typeface="+mn-ea"/>
              <a:cs typeface="+mn-cs"/>
            </a:endParaRPr>
          </a:p>
        </p:txBody>
      </p:sp>
    </p:spTree>
    <p:extLst>
      <p:ext uri="{BB962C8B-B14F-4D97-AF65-F5344CB8AC3E}">
        <p14:creationId xmlns:p14="http://schemas.microsoft.com/office/powerpoint/2010/main" val="878872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E2CF44-2B13-41B4-A334-1CDF534EEBBF}" type="slidenum">
              <a:rPr kumimoji="0" lang="de-DE" sz="1200" b="0" i="0" u="none" strike="noStrike" kern="1200" cap="none" spc="0" normalizeH="0" baseline="0" noProof="0" smtClean="0">
                <a:ln>
                  <a:noFill/>
                </a:ln>
                <a:solidFill>
                  <a:srgbClr val="000000"/>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dirty="0">
              <a:ln>
                <a:noFill/>
              </a:ln>
              <a:solidFill>
                <a:srgbClr val="000000"/>
              </a:solidFill>
              <a:effectLst/>
              <a:uLnTx/>
              <a:uFillTx/>
              <a:latin typeface="Candara"/>
              <a:ea typeface="+mn-ea"/>
              <a:cs typeface="+mn-cs"/>
            </a:endParaRPr>
          </a:p>
        </p:txBody>
      </p:sp>
    </p:spTree>
    <p:extLst>
      <p:ext uri="{BB962C8B-B14F-4D97-AF65-F5344CB8AC3E}">
        <p14:creationId xmlns:p14="http://schemas.microsoft.com/office/powerpoint/2010/main" val="1923860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3996834-1CF9-45AD-8082-D1B9083B24EB}" type="slidenum">
              <a:rPr lang="de-DE" smtClean="0"/>
              <a:t>20</a:t>
            </a:fld>
            <a:endParaRPr lang="de-DE"/>
          </a:p>
        </p:txBody>
      </p:sp>
    </p:spTree>
    <p:extLst>
      <p:ext uri="{BB962C8B-B14F-4D97-AF65-F5344CB8AC3E}">
        <p14:creationId xmlns:p14="http://schemas.microsoft.com/office/powerpoint/2010/main" val="1690893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8" name="Rechteck 7"/>
          <p:cNvSpPr/>
          <p:nvPr userDrawn="1"/>
        </p:nvSpPr>
        <p:spPr bwMode="gray">
          <a:xfrm>
            <a:off x="0" y="2825016"/>
            <a:ext cx="12188952" cy="3180930"/>
          </a:xfrm>
          <a:prstGeom prst="rect">
            <a:avLst/>
          </a:prstGeom>
          <a:solidFill>
            <a:schemeClr val="bg1">
              <a:lumMod val="85000"/>
              <a:lumOff val="1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7" name="Rechteck 6"/>
          <p:cNvSpPr/>
          <p:nvPr userDrawn="1"/>
        </p:nvSpPr>
        <p:spPr bwMode="black">
          <a:xfrm>
            <a:off x="0" y="3075709"/>
            <a:ext cx="12188952" cy="2639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2" name="Titel 1"/>
          <p:cNvSpPr>
            <a:spLocks noGrp="1"/>
          </p:cNvSpPr>
          <p:nvPr>
            <p:ph type="ctrTitle"/>
          </p:nvPr>
        </p:nvSpPr>
        <p:spPr bwMode="white">
          <a:xfrm>
            <a:off x="1066800" y="3165763"/>
            <a:ext cx="10058400" cy="1711037"/>
          </a:xfrm>
        </p:spPr>
        <p:txBody>
          <a:bodyPr rtlCol="0" anchor="b">
            <a:normAutofit/>
          </a:bodyPr>
          <a:lstStyle>
            <a:lvl1pPr algn="l" rtl="0">
              <a:lnSpc>
                <a:spcPct val="80000"/>
              </a:lnSpc>
              <a:defRPr sz="5400">
                <a:solidFill>
                  <a:schemeClr val="tx1"/>
                </a:solidFill>
              </a:defRPr>
            </a:lvl1pPr>
          </a:lstStyle>
          <a:p>
            <a:pPr rtl="0"/>
            <a:r>
              <a:rPr lang="de-DE" noProof="0"/>
              <a:t>Mastertitelformat bearbeiten</a:t>
            </a:r>
            <a:endParaRPr lang="de-DE" noProof="0" dirty="0"/>
          </a:p>
        </p:txBody>
      </p:sp>
      <p:sp>
        <p:nvSpPr>
          <p:cNvPr id="3" name="Untertitel 2"/>
          <p:cNvSpPr>
            <a:spLocks noGrp="1"/>
          </p:cNvSpPr>
          <p:nvPr>
            <p:ph type="subTitle" idx="1"/>
          </p:nvPr>
        </p:nvSpPr>
        <p:spPr bwMode="white">
          <a:xfrm>
            <a:off x="1066800" y="4953000"/>
            <a:ext cx="10058400" cy="685800"/>
          </a:xfrm>
        </p:spPr>
        <p:txBody>
          <a:bodyPr rtlCol="0">
            <a:normAutofit/>
          </a:bodyPr>
          <a:lstStyle>
            <a:lvl1pPr marL="0" indent="0" algn="l" rtl="0">
              <a:spcBef>
                <a:spcPts val="0"/>
              </a:spcBef>
              <a:buNone/>
              <a:defRPr sz="2000">
                <a:solidFill>
                  <a:schemeClr val="accent1"/>
                </a:solidFill>
                <a:latin typeface="+mj-lt"/>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de-DE" noProof="0"/>
              <a:t>Master-Untertitelformat bearbeiten</a:t>
            </a:r>
            <a:endParaRPr lang="de-DE" noProof="0" dirty="0"/>
          </a:p>
        </p:txBody>
      </p:sp>
    </p:spTree>
    <p:extLst>
      <p:ext uri="{BB962C8B-B14F-4D97-AF65-F5344CB8AC3E}">
        <p14:creationId xmlns:p14="http://schemas.microsoft.com/office/powerpoint/2010/main" val="4270430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Vertikaler Textplatzhalter 2"/>
          <p:cNvSpPr>
            <a:spLocks noGrp="1"/>
          </p:cNvSpPr>
          <p:nvPr>
            <p:ph type="body" orient="vert" idx="1" hasCustomPrompt="1"/>
          </p:nvPr>
        </p:nvSpPr>
        <p:spPr/>
        <p:txBody>
          <a:bodyPr vert="eaVert" rtlCol="0"/>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Datumsplatzhalter 3"/>
          <p:cNvSpPr>
            <a:spLocks noGrp="1"/>
          </p:cNvSpPr>
          <p:nvPr>
            <p:ph type="dt" sz="half" idx="10"/>
          </p:nvPr>
        </p:nvSpPr>
        <p:spPr/>
        <p:txBody>
          <a:bodyPr rtlCol="0"/>
          <a:lstStyle>
            <a:lvl1pPr algn="r">
              <a:defRPr/>
            </a:lvl1pPr>
          </a:lstStyle>
          <a:p>
            <a:fld id="{571E88B6-FE14-41E8-AE28-1BB272040B8F}" type="datetime1">
              <a:rPr lang="de-DE" smtClean="0"/>
              <a:pPr/>
              <a:t>25.02.2021</a:t>
            </a:fld>
            <a:endParaRPr lang="en-US" dirty="0"/>
          </a:p>
        </p:txBody>
      </p:sp>
      <p:sp>
        <p:nvSpPr>
          <p:cNvPr id="5" name="Fußzeilenplatzhalter 4"/>
          <p:cNvSpPr>
            <a:spLocks noGrp="1"/>
          </p:cNvSpPr>
          <p:nvPr>
            <p:ph type="ftr" sz="quarter" idx="11"/>
          </p:nvPr>
        </p:nvSpPr>
        <p:spPr/>
        <p:txBody>
          <a:bodyPr rtlCol="0"/>
          <a:lstStyle/>
          <a:p>
            <a:pPr rtl="0"/>
            <a:endParaRPr lang="en-US"/>
          </a:p>
        </p:txBody>
      </p:sp>
      <p:sp>
        <p:nvSpPr>
          <p:cNvPr id="6" name="Foliennummernplatzhalter 5"/>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3842117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457199"/>
            <a:ext cx="1943100" cy="5638801"/>
          </a:xfrm>
        </p:spPr>
        <p:txBody>
          <a:bodyPr vert="eaVert" rtlCol="0"/>
          <a:lstStyle/>
          <a:p>
            <a:pPr rtl="0"/>
            <a:r>
              <a:rPr lang="de-DE"/>
              <a:t>Mastertitelformat bearbeiten</a:t>
            </a:r>
            <a:endParaRPr lang="en-US" dirty="0"/>
          </a:p>
        </p:txBody>
      </p:sp>
      <p:sp>
        <p:nvSpPr>
          <p:cNvPr id="3" name="Vertikaler Textplatzhalter 2"/>
          <p:cNvSpPr>
            <a:spLocks noGrp="1"/>
          </p:cNvSpPr>
          <p:nvPr>
            <p:ph type="body" orient="vert" idx="1" hasCustomPrompt="1"/>
          </p:nvPr>
        </p:nvSpPr>
        <p:spPr>
          <a:xfrm>
            <a:off x="1524000" y="457199"/>
            <a:ext cx="7048500" cy="5638801"/>
          </a:xfrm>
        </p:spPr>
        <p:txBody>
          <a:bodyPr vert="eaVert" rtlCol="0"/>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Datumsplatzhalter 3"/>
          <p:cNvSpPr>
            <a:spLocks noGrp="1"/>
          </p:cNvSpPr>
          <p:nvPr>
            <p:ph type="dt" sz="half" idx="10"/>
          </p:nvPr>
        </p:nvSpPr>
        <p:spPr/>
        <p:txBody>
          <a:bodyPr rtlCol="0"/>
          <a:lstStyle>
            <a:lvl1pPr algn="r">
              <a:defRPr/>
            </a:lvl1pPr>
          </a:lstStyle>
          <a:p>
            <a:fld id="{524C3C4B-5AFC-4292-97F6-BEE5884FBE39}" type="datetime1">
              <a:rPr lang="de-DE" smtClean="0"/>
              <a:pPr/>
              <a:t>25.02.2021</a:t>
            </a:fld>
            <a:endParaRPr lang="en-US" dirty="0"/>
          </a:p>
        </p:txBody>
      </p:sp>
      <p:sp>
        <p:nvSpPr>
          <p:cNvPr id="5" name="Fußzeilenplatzhalter 4"/>
          <p:cNvSpPr>
            <a:spLocks noGrp="1"/>
          </p:cNvSpPr>
          <p:nvPr>
            <p:ph type="ftr" sz="quarter" idx="11"/>
          </p:nvPr>
        </p:nvSpPr>
        <p:spPr/>
        <p:txBody>
          <a:bodyPr rtlCol="0"/>
          <a:lstStyle/>
          <a:p>
            <a:pPr rtl="0"/>
            <a:endParaRPr lang="en-US"/>
          </a:p>
        </p:txBody>
      </p:sp>
      <p:sp>
        <p:nvSpPr>
          <p:cNvPr id="6" name="Foliennummernplatzhalter 5"/>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8559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noProof="0"/>
              <a:t>Mastertitelformat bearbeiten</a:t>
            </a:r>
            <a:endParaRPr lang="de-DE" noProof="0" dirty="0"/>
          </a:p>
        </p:txBody>
      </p:sp>
      <p:sp>
        <p:nvSpPr>
          <p:cNvPr id="3" name="Inhaltsplatzhalter 2"/>
          <p:cNvSpPr>
            <a:spLocks noGrp="1"/>
          </p:cNvSpPr>
          <p:nvPr>
            <p:ph idx="1" hasCustomPrompt="1"/>
          </p:nvPr>
        </p:nvSpPr>
        <p:spPr/>
        <p:txBody>
          <a:bodyPr rtlCol="0"/>
          <a:lstStyle>
            <a:lvl5pPr algn="l" rtl="0">
              <a:defRPr/>
            </a:lvl5pPr>
          </a:lstStyle>
          <a:p>
            <a:pPr lvl="0" rtl="0"/>
            <a:r>
              <a:rPr lang="de-DE" noProof="0" dirty="0"/>
              <a:t>Textmasterformate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 name="Datumsplatzhalter 3"/>
          <p:cNvSpPr>
            <a:spLocks noGrp="1"/>
          </p:cNvSpPr>
          <p:nvPr>
            <p:ph type="dt" sz="half" idx="10"/>
          </p:nvPr>
        </p:nvSpPr>
        <p:spPr/>
        <p:txBody>
          <a:bodyPr rtlCol="0"/>
          <a:lstStyle>
            <a:lvl1pPr algn="r">
              <a:defRPr/>
            </a:lvl1pPr>
          </a:lstStyle>
          <a:p>
            <a:fld id="{303070AA-3D07-474E-8754-182567C134AA}" type="datetime1">
              <a:rPr lang="de-DE" smtClean="0"/>
              <a:pPr/>
              <a:t>25.02.2021</a:t>
            </a:fld>
            <a:endParaRPr lang="de-DE" dirty="0"/>
          </a:p>
        </p:txBody>
      </p:sp>
      <p:sp>
        <p:nvSpPr>
          <p:cNvPr id="5" name="Fußzeilenplatzhalter 4"/>
          <p:cNvSpPr>
            <a:spLocks noGrp="1"/>
          </p:cNvSpPr>
          <p:nvPr>
            <p:ph type="ftr" sz="quarter" idx="11"/>
          </p:nvPr>
        </p:nvSpPr>
        <p:spPr/>
        <p:txBody>
          <a:bodyPr rtlCol="0"/>
          <a:lstStyle/>
          <a:p>
            <a:pPr rtl="0"/>
            <a:endParaRPr lang="de-DE" noProof="0" dirty="0"/>
          </a:p>
        </p:txBody>
      </p:sp>
      <p:sp>
        <p:nvSpPr>
          <p:cNvPr id="6" name="Foliennummernplatzhalter 5"/>
          <p:cNvSpPr>
            <a:spLocks noGrp="1"/>
          </p:cNvSpPr>
          <p:nvPr>
            <p:ph type="sldNum" sz="quarter" idx="12"/>
          </p:nvPr>
        </p:nvSpPr>
        <p:spPr/>
        <p:txBody>
          <a:bodyPr rtlCol="0"/>
          <a:lstStyle/>
          <a:p>
            <a:pPr rtl="0"/>
            <a:fld id="{E31375A4-56A4-47D6-9801-1991572033F7}" type="slidenum">
              <a:rPr lang="de-DE" noProof="0" smtClean="0"/>
              <a:t>‹Nr.›</a:t>
            </a:fld>
            <a:endParaRPr lang="de-DE" noProof="0" dirty="0"/>
          </a:p>
        </p:txBody>
      </p:sp>
    </p:spTree>
    <p:extLst>
      <p:ext uri="{BB962C8B-B14F-4D97-AF65-F5344CB8AC3E}">
        <p14:creationId xmlns:p14="http://schemas.microsoft.com/office/powerpoint/2010/main" val="1583007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524000" y="1828800"/>
            <a:ext cx="9144000" cy="2743200"/>
          </a:xfrm>
        </p:spPr>
        <p:txBody>
          <a:bodyPr rtlCol="0" anchor="b">
            <a:normAutofit/>
          </a:bodyPr>
          <a:lstStyle>
            <a:lvl1pPr algn="l" rtl="0">
              <a:defRPr sz="5400">
                <a:solidFill>
                  <a:schemeClr val="tx1"/>
                </a:solidFill>
              </a:defRPr>
            </a:lvl1pPr>
          </a:lstStyle>
          <a:p>
            <a:pPr rtl="0"/>
            <a:r>
              <a:rPr lang="de-DE"/>
              <a:t>Mastertitelformat bearbeiten</a:t>
            </a:r>
            <a:endParaRPr lang="en-US" dirty="0"/>
          </a:p>
        </p:txBody>
      </p:sp>
      <p:sp>
        <p:nvSpPr>
          <p:cNvPr id="3" name="Textplatzhalter 2"/>
          <p:cNvSpPr>
            <a:spLocks noGrp="1"/>
          </p:cNvSpPr>
          <p:nvPr>
            <p:ph type="body" idx="1" hasCustomPrompt="1"/>
          </p:nvPr>
        </p:nvSpPr>
        <p:spPr>
          <a:xfrm>
            <a:off x="1524000" y="4589463"/>
            <a:ext cx="9144000" cy="1506537"/>
          </a:xfrm>
        </p:spPr>
        <p:txBody>
          <a:bodyPr rtlCol="0">
            <a:normAutofit/>
          </a:bodyPr>
          <a:lstStyle>
            <a:lvl1pPr marL="0" indent="0" algn="l" rtl="0">
              <a:spcBef>
                <a:spcPts val="0"/>
              </a:spcBef>
              <a:buNone/>
              <a:defRPr sz="2000">
                <a:solidFill>
                  <a:schemeClr val="accent1"/>
                </a:solidFill>
                <a:latin typeface="+mj-lt"/>
              </a:defRPr>
            </a:lvl1pPr>
            <a:lvl2pPr marL="457200" indent="0" algn="l" rtl="0">
              <a:buNone/>
              <a:defRPr sz="2000"/>
            </a:lvl2pPr>
            <a:lvl3pPr marL="914400" indent="0" algn="l" rtl="0">
              <a:buNone/>
              <a:defRPr sz="1800"/>
            </a:lvl3pPr>
            <a:lvl4pPr marL="1371600" indent="0" algn="l" rtl="0">
              <a:buNone/>
              <a:defRPr sz="1600"/>
            </a:lvl4pPr>
            <a:lvl5pPr marL="1828800" indent="0" algn="l" rtl="0">
              <a:buNone/>
              <a:defRPr sz="1600"/>
            </a:lvl5pPr>
            <a:lvl6pPr marL="2286000" indent="0" algn="l" rtl="0">
              <a:buNone/>
              <a:defRPr sz="1600"/>
            </a:lvl6pPr>
            <a:lvl7pPr marL="2743200" indent="0" algn="l" rtl="0">
              <a:buNone/>
              <a:defRPr sz="1600"/>
            </a:lvl7pPr>
            <a:lvl8pPr marL="3200400" indent="0" algn="l" rtl="0">
              <a:buNone/>
              <a:defRPr sz="1600"/>
            </a:lvl8pPr>
            <a:lvl9pPr marL="3657600" indent="0" algn="l" rtl="0">
              <a:buNone/>
              <a:defRPr sz="1600"/>
            </a:lvl9pPr>
          </a:lstStyle>
          <a:p>
            <a:pPr lvl="0" rtl="0"/>
            <a:r>
              <a:rPr lang="de" dirty="0"/>
              <a:t>Textmasterformate bearbeiten</a:t>
            </a:r>
          </a:p>
        </p:txBody>
      </p:sp>
    </p:spTree>
    <p:extLst>
      <p:ext uri="{BB962C8B-B14F-4D97-AF65-F5344CB8AC3E}">
        <p14:creationId xmlns:p14="http://schemas.microsoft.com/office/powerpoint/2010/main" val="2306195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Inhaltsplatzhalter 2"/>
          <p:cNvSpPr>
            <a:spLocks noGrp="1"/>
          </p:cNvSpPr>
          <p:nvPr>
            <p:ph sz="half" idx="1" hasCustomPrompt="1"/>
          </p:nvPr>
        </p:nvSpPr>
        <p:spPr>
          <a:xfrm>
            <a:off x="1524000" y="1825625"/>
            <a:ext cx="4343400" cy="4270375"/>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Inhaltsplatzhalter 3"/>
          <p:cNvSpPr>
            <a:spLocks noGrp="1"/>
          </p:cNvSpPr>
          <p:nvPr>
            <p:ph sz="half" idx="2" hasCustomPrompt="1"/>
          </p:nvPr>
        </p:nvSpPr>
        <p:spPr>
          <a:xfrm>
            <a:off x="6324600" y="1825625"/>
            <a:ext cx="4343400" cy="4270375"/>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5" name="Datumsplatzhalter 4"/>
          <p:cNvSpPr>
            <a:spLocks noGrp="1"/>
          </p:cNvSpPr>
          <p:nvPr>
            <p:ph type="dt" sz="half" idx="10"/>
          </p:nvPr>
        </p:nvSpPr>
        <p:spPr/>
        <p:txBody>
          <a:bodyPr rtlCol="0"/>
          <a:lstStyle>
            <a:lvl1pPr algn="r">
              <a:defRPr/>
            </a:lvl1pPr>
          </a:lstStyle>
          <a:p>
            <a:fld id="{CDDDF17E-10B7-4877-A125-E500D2B28F23}" type="datetime1">
              <a:rPr lang="de-DE" smtClean="0"/>
              <a:pPr/>
              <a:t>25.02.2021</a:t>
            </a:fld>
            <a:endParaRPr lang="en-US" dirty="0"/>
          </a:p>
        </p:txBody>
      </p:sp>
      <p:sp>
        <p:nvSpPr>
          <p:cNvPr id="6" name="Fußzeilenplatzhalter 5"/>
          <p:cNvSpPr>
            <a:spLocks noGrp="1"/>
          </p:cNvSpPr>
          <p:nvPr>
            <p:ph type="ftr" sz="quarter" idx="11"/>
          </p:nvPr>
        </p:nvSpPr>
        <p:spPr/>
        <p:txBody>
          <a:bodyPr rtlCol="0"/>
          <a:lstStyle/>
          <a:p>
            <a:pPr rtl="0"/>
            <a:endParaRPr lang="en-US"/>
          </a:p>
        </p:txBody>
      </p:sp>
      <p:sp>
        <p:nvSpPr>
          <p:cNvPr id="7" name="Foliennummernplatzhalter 6"/>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88157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Textplatzhalter 2"/>
          <p:cNvSpPr>
            <a:spLocks noGrp="1"/>
          </p:cNvSpPr>
          <p:nvPr>
            <p:ph type="body" idx="1" hasCustomPrompt="1"/>
          </p:nvPr>
        </p:nvSpPr>
        <p:spPr>
          <a:xfrm>
            <a:off x="1527048" y="1828800"/>
            <a:ext cx="4343400" cy="685800"/>
          </a:xfrm>
        </p:spPr>
        <p:txBody>
          <a:bodyPr rtlCol="0" anchor="ctr">
            <a:normAutofit/>
          </a:bodyPr>
          <a:lstStyle>
            <a:lvl1pPr marL="0" indent="0" algn="l" rtl="0">
              <a:spcBef>
                <a:spcPts val="0"/>
              </a:spcBef>
              <a:buNone/>
              <a:defRPr sz="2200" b="0">
                <a:solidFill>
                  <a:schemeClr val="tx1"/>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de" dirty="0"/>
              <a:t>Textmasterformate bearbeiten</a:t>
            </a:r>
          </a:p>
        </p:txBody>
      </p:sp>
      <p:sp>
        <p:nvSpPr>
          <p:cNvPr id="4" name="Inhaltsplatzhalter 3"/>
          <p:cNvSpPr>
            <a:spLocks noGrp="1"/>
          </p:cNvSpPr>
          <p:nvPr>
            <p:ph sz="half" idx="2" hasCustomPrompt="1"/>
          </p:nvPr>
        </p:nvSpPr>
        <p:spPr>
          <a:xfrm>
            <a:off x="1527048" y="2514600"/>
            <a:ext cx="4343400" cy="3581401"/>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5" name="Textplatzhalter 4"/>
          <p:cNvSpPr>
            <a:spLocks noGrp="1"/>
          </p:cNvSpPr>
          <p:nvPr>
            <p:ph type="body" sz="quarter" idx="3" hasCustomPrompt="1"/>
          </p:nvPr>
        </p:nvSpPr>
        <p:spPr>
          <a:xfrm>
            <a:off x="6327648" y="1828800"/>
            <a:ext cx="4343400" cy="685800"/>
          </a:xfrm>
        </p:spPr>
        <p:txBody>
          <a:bodyPr rtlCol="0" anchor="ctr">
            <a:normAutofit/>
          </a:bodyPr>
          <a:lstStyle>
            <a:lvl1pPr marL="0" indent="0" algn="l" rtl="0">
              <a:spcBef>
                <a:spcPts val="0"/>
              </a:spcBef>
              <a:buNone/>
              <a:defRPr sz="2200" b="0">
                <a:solidFill>
                  <a:schemeClr val="tx1"/>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de" dirty="0"/>
              <a:t>Textmasterformate bearbeiten</a:t>
            </a:r>
          </a:p>
        </p:txBody>
      </p:sp>
      <p:sp>
        <p:nvSpPr>
          <p:cNvPr id="6" name="Inhaltsplatzhalter 5"/>
          <p:cNvSpPr>
            <a:spLocks noGrp="1"/>
          </p:cNvSpPr>
          <p:nvPr>
            <p:ph sz="quarter" idx="4" hasCustomPrompt="1"/>
          </p:nvPr>
        </p:nvSpPr>
        <p:spPr>
          <a:xfrm>
            <a:off x="6327648" y="2514600"/>
            <a:ext cx="4343400" cy="3581401"/>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7" name="Datumsplatzhalter 6"/>
          <p:cNvSpPr>
            <a:spLocks noGrp="1"/>
          </p:cNvSpPr>
          <p:nvPr>
            <p:ph type="dt" sz="half" idx="10"/>
          </p:nvPr>
        </p:nvSpPr>
        <p:spPr/>
        <p:txBody>
          <a:bodyPr rtlCol="0"/>
          <a:lstStyle/>
          <a:p>
            <a:pPr algn="r"/>
            <a:r>
              <a:rPr lang="en-US" dirty="0"/>
              <a:t>​</a:t>
            </a:r>
            <a:fld id="{3916AFE4-10B6-4D09-B50E-4CC7E64B8339}" type="datetime1">
              <a:rPr lang="de" smtClean="0"/>
              <a:pPr algn="r"/>
              <a:t>25.02.2021</a:t>
            </a:fld>
            <a:r>
              <a:rPr lang="en-US" dirty="0"/>
              <a:t>​</a:t>
            </a:r>
          </a:p>
        </p:txBody>
      </p:sp>
      <p:sp>
        <p:nvSpPr>
          <p:cNvPr id="8" name="Fußzeilenplatzhalter 7"/>
          <p:cNvSpPr>
            <a:spLocks noGrp="1"/>
          </p:cNvSpPr>
          <p:nvPr>
            <p:ph type="ftr" sz="quarter" idx="11"/>
          </p:nvPr>
        </p:nvSpPr>
        <p:spPr/>
        <p:txBody>
          <a:bodyPr rtlCol="0"/>
          <a:lstStyle/>
          <a:p>
            <a:pPr rtl="0"/>
            <a:endParaRPr lang="en-US"/>
          </a:p>
        </p:txBody>
      </p:sp>
      <p:sp>
        <p:nvSpPr>
          <p:cNvPr id="9" name="Foliennummernplatzhalter 8"/>
          <p:cNvSpPr>
            <a:spLocks noGrp="1"/>
          </p:cNvSpPr>
          <p:nvPr>
            <p:ph type="sldNum" sz="quarter" idx="12"/>
          </p:nvPr>
        </p:nvSpPr>
        <p:spPr/>
        <p:txBody>
          <a:bodyPr rtlCol="0"/>
          <a:lstStyle/>
          <a:p>
            <a:pPr rtl="0"/>
            <a:fld id="{E31375A4-56A4-47D6-9801-1991572033F7}" type="slidenum">
              <a:rPr lang="en-US" smtClean="0"/>
              <a:t>‹Nr.›</a:t>
            </a:fld>
            <a:endParaRPr lang="en-US" dirty="0"/>
          </a:p>
        </p:txBody>
      </p:sp>
    </p:spTree>
    <p:extLst>
      <p:ext uri="{BB962C8B-B14F-4D97-AF65-F5344CB8AC3E}">
        <p14:creationId xmlns:p14="http://schemas.microsoft.com/office/powerpoint/2010/main" val="3149759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Datumsplatzhalter 2"/>
          <p:cNvSpPr>
            <a:spLocks noGrp="1"/>
          </p:cNvSpPr>
          <p:nvPr>
            <p:ph type="dt" sz="half" idx="10"/>
          </p:nvPr>
        </p:nvSpPr>
        <p:spPr/>
        <p:txBody>
          <a:bodyPr rtlCol="0"/>
          <a:lstStyle>
            <a:lvl1pPr algn="r">
              <a:defRPr/>
            </a:lvl1pPr>
          </a:lstStyle>
          <a:p>
            <a:fld id="{FBF3D107-218B-4587-97C4-CC701AE1B579}" type="datetime1">
              <a:rPr lang="de-DE" smtClean="0"/>
              <a:pPr/>
              <a:t>25.02.2021</a:t>
            </a:fld>
            <a:endParaRPr lang="en-US" dirty="0"/>
          </a:p>
        </p:txBody>
      </p:sp>
      <p:sp>
        <p:nvSpPr>
          <p:cNvPr id="4" name="Fußzeilenplatzhalter 3"/>
          <p:cNvSpPr>
            <a:spLocks noGrp="1"/>
          </p:cNvSpPr>
          <p:nvPr>
            <p:ph type="ftr" sz="quarter" idx="11"/>
          </p:nvPr>
        </p:nvSpPr>
        <p:spPr/>
        <p:txBody>
          <a:bodyPr rtlCol="0"/>
          <a:lstStyle/>
          <a:p>
            <a:pPr rtl="0"/>
            <a:endParaRPr lang="en-US"/>
          </a:p>
        </p:txBody>
      </p:sp>
      <p:sp>
        <p:nvSpPr>
          <p:cNvPr id="5" name="Foliennummernplatzhalter 4"/>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88220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rtlCol="0"/>
          <a:lstStyle>
            <a:lvl1pPr algn="r">
              <a:defRPr/>
            </a:lvl1pPr>
          </a:lstStyle>
          <a:p>
            <a:fld id="{AE25A021-56FD-49B4-A571-6DAF69925246}" type="datetime1">
              <a:rPr lang="de-DE" smtClean="0"/>
              <a:pPr/>
              <a:t>25.02.2021</a:t>
            </a:fld>
            <a:endParaRPr lang="en-US" dirty="0"/>
          </a:p>
        </p:txBody>
      </p:sp>
      <p:sp>
        <p:nvSpPr>
          <p:cNvPr id="3" name="Fußzeilenplatzhalter 2"/>
          <p:cNvSpPr>
            <a:spLocks noGrp="1"/>
          </p:cNvSpPr>
          <p:nvPr>
            <p:ph type="ftr" sz="quarter" idx="11"/>
          </p:nvPr>
        </p:nvSpPr>
        <p:spPr/>
        <p:txBody>
          <a:bodyPr rtlCol="0"/>
          <a:lstStyle/>
          <a:p>
            <a:pPr rtl="0"/>
            <a:endParaRPr lang="en-US"/>
          </a:p>
        </p:txBody>
      </p:sp>
      <p:sp>
        <p:nvSpPr>
          <p:cNvPr id="4" name="Foliennummernplatzhalter 3"/>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2751152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7620001" y="1447800"/>
            <a:ext cx="3505200" cy="1905000"/>
          </a:xfrm>
        </p:spPr>
        <p:txBody>
          <a:bodyPr rtlCol="0" anchor="b">
            <a:noAutofit/>
          </a:bodyPr>
          <a:lstStyle>
            <a:lvl1pPr algn="l" rtl="0">
              <a:defRPr sz="2800"/>
            </a:lvl1pPr>
          </a:lstStyle>
          <a:p>
            <a:pPr rtl="0"/>
            <a:r>
              <a:rPr lang="de-DE"/>
              <a:t>Mastertitelformat bearbeiten</a:t>
            </a:r>
            <a:endParaRPr lang="en-US" dirty="0"/>
          </a:p>
        </p:txBody>
      </p:sp>
      <p:sp>
        <p:nvSpPr>
          <p:cNvPr id="3" name="Inhaltsplatzhalter 2"/>
          <p:cNvSpPr>
            <a:spLocks noGrp="1"/>
          </p:cNvSpPr>
          <p:nvPr>
            <p:ph idx="1" hasCustomPrompt="1"/>
          </p:nvPr>
        </p:nvSpPr>
        <p:spPr>
          <a:xfrm>
            <a:off x="760412" y="762000"/>
            <a:ext cx="6400800" cy="5334000"/>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Textplatzhalter 3"/>
          <p:cNvSpPr>
            <a:spLocks noGrp="1"/>
          </p:cNvSpPr>
          <p:nvPr>
            <p:ph type="body" sz="half" idx="2" hasCustomPrompt="1"/>
          </p:nvPr>
        </p:nvSpPr>
        <p:spPr>
          <a:xfrm>
            <a:off x="7620001" y="3429000"/>
            <a:ext cx="3505199" cy="1828800"/>
          </a:xfrm>
        </p:spPr>
        <p:txBody>
          <a:bodyPr rtlCol="0"/>
          <a:lstStyle>
            <a:lvl1pPr marL="0" indent="0" algn="l" rtl="0">
              <a:spcBef>
                <a:spcPts val="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de" dirty="0"/>
              <a:t>Textmasterformate bearbeiten</a:t>
            </a:r>
          </a:p>
        </p:txBody>
      </p:sp>
      <p:sp>
        <p:nvSpPr>
          <p:cNvPr id="5" name="Datumsplatzhalter 4"/>
          <p:cNvSpPr>
            <a:spLocks noGrp="1"/>
          </p:cNvSpPr>
          <p:nvPr>
            <p:ph type="dt" sz="half" idx="10"/>
          </p:nvPr>
        </p:nvSpPr>
        <p:spPr/>
        <p:txBody>
          <a:bodyPr rtlCol="0"/>
          <a:lstStyle>
            <a:lvl1pPr algn="r">
              <a:defRPr/>
            </a:lvl1pPr>
          </a:lstStyle>
          <a:p>
            <a:fld id="{BE527D01-F67C-4708-BC00-4C6F32DCB8AA}" type="datetime1">
              <a:rPr lang="de-DE" smtClean="0"/>
              <a:pPr/>
              <a:t>25.02.2021</a:t>
            </a:fld>
            <a:endParaRPr lang="en-US" dirty="0"/>
          </a:p>
        </p:txBody>
      </p:sp>
      <p:sp>
        <p:nvSpPr>
          <p:cNvPr id="6" name="Fußzeilenplatzhalter 5"/>
          <p:cNvSpPr>
            <a:spLocks noGrp="1"/>
          </p:cNvSpPr>
          <p:nvPr>
            <p:ph type="ftr" sz="quarter" idx="11"/>
          </p:nvPr>
        </p:nvSpPr>
        <p:spPr/>
        <p:txBody>
          <a:bodyPr rtlCol="0"/>
          <a:lstStyle/>
          <a:p>
            <a:pPr rtl="0"/>
            <a:endParaRPr lang="en-US"/>
          </a:p>
        </p:txBody>
      </p:sp>
      <p:sp>
        <p:nvSpPr>
          <p:cNvPr id="7" name="Foliennummernplatzhalter 6"/>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1059536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Beschriftung">
    <p:spTree>
      <p:nvGrpSpPr>
        <p:cNvPr id="1" name=""/>
        <p:cNvGrpSpPr/>
        <p:nvPr/>
      </p:nvGrpSpPr>
      <p:grpSpPr>
        <a:xfrm>
          <a:off x="0" y="0"/>
          <a:ext cx="0" cy="0"/>
          <a:chOff x="0" y="0"/>
          <a:chExt cx="0" cy="0"/>
        </a:xfrm>
      </p:grpSpPr>
      <p:sp>
        <p:nvSpPr>
          <p:cNvPr id="8" name="Rechteck 7"/>
          <p:cNvSpPr/>
          <p:nvPr userDrawn="1"/>
        </p:nvSpPr>
        <p:spPr bwMode="blackWhite">
          <a:xfrm>
            <a:off x="644091" y="640080"/>
            <a:ext cx="6675120" cy="5577840"/>
          </a:xfrm>
          <a:prstGeom prst="rect">
            <a:avLst/>
          </a:prstGeom>
          <a:solidFill>
            <a:srgbClr val="000000"/>
          </a:solidFill>
          <a:ln w="1016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00" dirty="0"/>
          </a:p>
        </p:txBody>
      </p:sp>
      <p:sp>
        <p:nvSpPr>
          <p:cNvPr id="3" name="Bildplatzhalter 2"/>
          <p:cNvSpPr>
            <a:spLocks noGrp="1"/>
          </p:cNvSpPr>
          <p:nvPr>
            <p:ph type="pic" idx="1"/>
          </p:nvPr>
        </p:nvSpPr>
        <p:spPr>
          <a:xfrm>
            <a:off x="781251" y="777240"/>
            <a:ext cx="6400800" cy="5303520"/>
          </a:xfrm>
        </p:spPr>
        <p:txBody>
          <a:bodyPr tIns="45720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de-DE"/>
              <a:t>Bild durch Klicken auf Symbol hinzufügen</a:t>
            </a:r>
            <a:endParaRPr lang="en-US"/>
          </a:p>
        </p:txBody>
      </p:sp>
      <p:sp>
        <p:nvSpPr>
          <p:cNvPr id="4" name="Textplatzhalter 3"/>
          <p:cNvSpPr>
            <a:spLocks noGrp="1"/>
          </p:cNvSpPr>
          <p:nvPr>
            <p:ph type="body" sz="half" idx="2" hasCustomPrompt="1"/>
          </p:nvPr>
        </p:nvSpPr>
        <p:spPr>
          <a:xfrm>
            <a:off x="7620001" y="3429000"/>
            <a:ext cx="3505199" cy="1828800"/>
          </a:xfrm>
        </p:spPr>
        <p:txBody>
          <a:bodyPr rtlCol="0"/>
          <a:lstStyle>
            <a:lvl1pPr marL="0" indent="0" algn="l" rtl="0">
              <a:spcBef>
                <a:spcPts val="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de" dirty="0"/>
              <a:t>Textmasterformate bearbeiten</a:t>
            </a:r>
          </a:p>
        </p:txBody>
      </p:sp>
      <p:sp>
        <p:nvSpPr>
          <p:cNvPr id="5" name="Datumsplatzhalter 4"/>
          <p:cNvSpPr>
            <a:spLocks noGrp="1"/>
          </p:cNvSpPr>
          <p:nvPr>
            <p:ph type="dt" sz="half" idx="10"/>
          </p:nvPr>
        </p:nvSpPr>
        <p:spPr/>
        <p:txBody>
          <a:bodyPr rtlCol="0"/>
          <a:lstStyle>
            <a:lvl1pPr algn="r">
              <a:defRPr/>
            </a:lvl1pPr>
          </a:lstStyle>
          <a:p>
            <a:fld id="{A6D1EB8E-19B8-4935-8E61-89C5BA894BFB}" type="datetime1">
              <a:rPr lang="de-DE" smtClean="0"/>
              <a:pPr/>
              <a:t>25.02.2021</a:t>
            </a:fld>
            <a:endParaRPr lang="en-US" dirty="0"/>
          </a:p>
        </p:txBody>
      </p:sp>
      <p:sp>
        <p:nvSpPr>
          <p:cNvPr id="6" name="Fußzeilenplatzhalter 5"/>
          <p:cNvSpPr>
            <a:spLocks noGrp="1"/>
          </p:cNvSpPr>
          <p:nvPr>
            <p:ph type="ftr" sz="quarter" idx="11"/>
          </p:nvPr>
        </p:nvSpPr>
        <p:spPr/>
        <p:txBody>
          <a:bodyPr rtlCol="0"/>
          <a:lstStyle/>
          <a:p>
            <a:pPr rtl="0"/>
            <a:endParaRPr lang="en-US"/>
          </a:p>
        </p:txBody>
      </p:sp>
      <p:sp>
        <p:nvSpPr>
          <p:cNvPr id="7" name="Foliennummernplatzhalter 6"/>
          <p:cNvSpPr>
            <a:spLocks noGrp="1"/>
          </p:cNvSpPr>
          <p:nvPr>
            <p:ph type="sldNum" sz="quarter" idx="12"/>
          </p:nvPr>
        </p:nvSpPr>
        <p:spPr/>
        <p:txBody>
          <a:bodyPr rtlCol="0"/>
          <a:lstStyle/>
          <a:p>
            <a:pPr rtl="0"/>
            <a:fld id="{E31375A4-56A4-47D6-9801-1991572033F7}" type="slidenum">
              <a:rPr lang="en-US" smtClean="0"/>
              <a:t>‹Nr.›</a:t>
            </a:fld>
            <a:endParaRPr lang="en-US"/>
          </a:p>
        </p:txBody>
      </p:sp>
      <p:sp>
        <p:nvSpPr>
          <p:cNvPr id="9" name="Titel 1"/>
          <p:cNvSpPr>
            <a:spLocks noGrp="1"/>
          </p:cNvSpPr>
          <p:nvPr>
            <p:ph type="title"/>
          </p:nvPr>
        </p:nvSpPr>
        <p:spPr>
          <a:xfrm>
            <a:off x="7620001" y="1447800"/>
            <a:ext cx="3505200" cy="1905000"/>
          </a:xfrm>
        </p:spPr>
        <p:txBody>
          <a:bodyPr rtlCol="0" anchor="b">
            <a:noAutofit/>
          </a:bodyPr>
          <a:lstStyle>
            <a:lvl1pPr algn="l" rtl="0">
              <a:defRPr sz="2800"/>
            </a:lvl1pPr>
          </a:lstStyle>
          <a:p>
            <a:pPr rtl="0"/>
            <a:r>
              <a:rPr lang="de-DE"/>
              <a:t>Mastertitelformat bearbeiten</a:t>
            </a:r>
            <a:endParaRPr lang="en-US" dirty="0"/>
          </a:p>
        </p:txBody>
      </p:sp>
    </p:spTree>
    <p:extLst>
      <p:ext uri="{BB962C8B-B14F-4D97-AF65-F5344CB8AC3E}">
        <p14:creationId xmlns:p14="http://schemas.microsoft.com/office/powerpoint/2010/main" val="2175941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3000" b="-13000"/>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524000" y="457200"/>
            <a:ext cx="9144000" cy="1143000"/>
          </a:xfrm>
          <a:prstGeom prst="rect">
            <a:avLst/>
          </a:prstGeom>
        </p:spPr>
        <p:txBody>
          <a:bodyPr vert="horz" lIns="91440" tIns="45720" rIns="91440" bIns="45720" rtlCol="0" anchor="b">
            <a:normAutofit/>
          </a:bodyPr>
          <a:lstStyle/>
          <a:p>
            <a:pPr rtl="0"/>
            <a:r>
              <a:rPr lang="de-DE" noProof="0" dirty="0"/>
              <a:t>Titelmasterformat durch Klicken bearbeiten</a:t>
            </a:r>
          </a:p>
        </p:txBody>
      </p:sp>
      <p:sp>
        <p:nvSpPr>
          <p:cNvPr id="3" name="Textplatzhalter 2"/>
          <p:cNvSpPr>
            <a:spLocks noGrp="1"/>
          </p:cNvSpPr>
          <p:nvPr>
            <p:ph type="body" idx="1"/>
          </p:nvPr>
        </p:nvSpPr>
        <p:spPr>
          <a:xfrm>
            <a:off x="1524000" y="1828800"/>
            <a:ext cx="9144000" cy="4267200"/>
          </a:xfrm>
          <a:prstGeom prst="rect">
            <a:avLst/>
          </a:prstGeom>
        </p:spPr>
        <p:txBody>
          <a:bodyPr vert="horz" lIns="91440" tIns="45720" rIns="91440" bIns="45720" rtlCol="0">
            <a:normAutofit/>
          </a:body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 name="Datumsplatzhalter 3"/>
          <p:cNvSpPr>
            <a:spLocks noGrp="1"/>
          </p:cNvSpPr>
          <p:nvPr>
            <p:ph type="dt" sz="half" idx="2"/>
          </p:nvPr>
        </p:nvSpPr>
        <p:spPr>
          <a:xfrm>
            <a:off x="8610600" y="6362700"/>
            <a:ext cx="990600" cy="257176"/>
          </a:xfrm>
          <a:prstGeom prst="rect">
            <a:avLst/>
          </a:prstGeom>
        </p:spPr>
        <p:txBody>
          <a:bodyPr vert="horz" lIns="91440" tIns="45720" rIns="91440" bIns="45720" rtlCol="0" anchor="ctr"/>
          <a:lstStyle>
            <a:lvl1pPr algn="r" rtl="0">
              <a:defRPr sz="800">
                <a:solidFill>
                  <a:schemeClr val="tx1">
                    <a:lumMod val="85000"/>
                  </a:schemeClr>
                </a:solidFill>
              </a:defRPr>
            </a:lvl1pPr>
          </a:lstStyle>
          <a:p>
            <a:fld id="{E5AB380B-2572-4069-A693-6E7DF86ABACF}" type="datetime1">
              <a:rPr lang="de-DE" smtClean="0"/>
              <a:pPr/>
              <a:t>25.02.2021</a:t>
            </a:fld>
            <a:endParaRPr lang="de-DE" dirty="0"/>
          </a:p>
        </p:txBody>
      </p:sp>
      <p:sp>
        <p:nvSpPr>
          <p:cNvPr id="5" name="Fußzeilenplatzhalter 4"/>
          <p:cNvSpPr>
            <a:spLocks noGrp="1"/>
          </p:cNvSpPr>
          <p:nvPr>
            <p:ph type="ftr" sz="quarter" idx="3"/>
          </p:nvPr>
        </p:nvSpPr>
        <p:spPr>
          <a:xfrm>
            <a:off x="1524000" y="6362700"/>
            <a:ext cx="6881553" cy="257176"/>
          </a:xfrm>
          <a:prstGeom prst="rect">
            <a:avLst/>
          </a:prstGeom>
        </p:spPr>
        <p:txBody>
          <a:bodyPr vert="horz" lIns="91440" tIns="45720" rIns="91440" bIns="45720" rtlCol="0" anchor="ctr"/>
          <a:lstStyle>
            <a:lvl1pPr algn="l" rtl="0">
              <a:defRPr sz="800">
                <a:solidFill>
                  <a:schemeClr val="tx1">
                    <a:lumMod val="85000"/>
                  </a:schemeClr>
                </a:solidFill>
              </a:defRPr>
            </a:lvl1pPr>
          </a:lstStyle>
          <a:p>
            <a:pPr rtl="0"/>
            <a:endParaRPr lang="de-DE" noProof="0" dirty="0"/>
          </a:p>
        </p:txBody>
      </p:sp>
      <p:sp>
        <p:nvSpPr>
          <p:cNvPr id="6" name="Foliennummernplatzhalter 5"/>
          <p:cNvSpPr>
            <a:spLocks noGrp="1"/>
          </p:cNvSpPr>
          <p:nvPr>
            <p:ph type="sldNum" sz="quarter" idx="4"/>
          </p:nvPr>
        </p:nvSpPr>
        <p:spPr>
          <a:xfrm>
            <a:off x="9829800" y="6362700"/>
            <a:ext cx="838200" cy="257176"/>
          </a:xfrm>
          <a:prstGeom prst="rect">
            <a:avLst/>
          </a:prstGeom>
        </p:spPr>
        <p:txBody>
          <a:bodyPr vert="horz" lIns="91440" tIns="45720" rIns="91440" bIns="45720" rtlCol="0" anchor="ctr"/>
          <a:lstStyle>
            <a:lvl1pPr algn="r" rtl="0">
              <a:defRPr sz="800">
                <a:solidFill>
                  <a:schemeClr val="tx1">
                    <a:lumMod val="85000"/>
                  </a:schemeClr>
                </a:solidFill>
              </a:defRPr>
            </a:lvl1pPr>
          </a:lstStyle>
          <a:p>
            <a:fld id="{E31375A4-56A4-47D6-9801-1991572033F7}" type="slidenum">
              <a:rPr lang="de-DE" smtClean="0"/>
              <a:pPr/>
              <a:t>‹Nr.›</a:t>
            </a:fld>
            <a:endParaRPr lang="de-DE" dirty="0"/>
          </a:p>
        </p:txBody>
      </p:sp>
    </p:spTree>
    <p:extLst>
      <p:ext uri="{BB962C8B-B14F-4D97-AF65-F5344CB8AC3E}">
        <p14:creationId xmlns:p14="http://schemas.microsoft.com/office/powerpoint/2010/main" val="26975504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hyperlink" Target="https://padlet.com/StBGreven/tes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6TQWAtJyu3Q"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www.tineye.com/"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hoax-info.tubit.tu-berlin.de/hoax/" TargetMode="External"/><Relationship Id="rId7" Type="http://schemas.openxmlformats.org/officeDocument/2006/relationships/image" Target="../media/image3.jpeg"/><Relationship Id="rId2" Type="http://schemas.openxmlformats.org/officeDocument/2006/relationships/hyperlink" Target="https://www.tagesschau.de/faktenfinder/" TargetMode="External"/><Relationship Id="rId1" Type="http://schemas.openxmlformats.org/officeDocument/2006/relationships/slideLayout" Target="../slideLayouts/slideLayout2.xml"/><Relationship Id="rId6" Type="http://schemas.openxmlformats.org/officeDocument/2006/relationships/hyperlink" Target="https://www.politifact.com/" TargetMode="External"/><Relationship Id="rId5" Type="http://schemas.openxmlformats.org/officeDocument/2006/relationships/hyperlink" Target="https://www.mimikama.at/" TargetMode="External"/><Relationship Id="rId4" Type="http://schemas.openxmlformats.org/officeDocument/2006/relationships/hyperlink" Target="https://hoaxmap.or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padlet.com/StBGreven/tes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www.supernews-sh.de/"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s://padlet.com/StBGreven/test"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hyperlink" Target="https://www.mentimeter.com/s/9b9cc68024599304578350d9dff7ef73/a9bab4287dd2"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hyperlink" Target="https://www.supernews-sh.de/" TargetMode="Externa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hyperlink" Target="https://www.zdf.de/nachrichten/zdf-morgenmagazin/nahaufnahme-der-volksverpetzer-100.html" TargetMode="External"/><Relationship Id="rId1" Type="http://schemas.openxmlformats.org/officeDocument/2006/relationships/slideLayout" Target="../slideLayouts/slideLayout2.xml"/><Relationship Id="rId5" Type="http://schemas.openxmlformats.org/officeDocument/2006/relationships/hyperlink" Target="http://www.volksverpetzer.de/" TargetMode="Externa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mentimeter.com/s/cf6029dd26cfd4d1b950e8ff13593967/04e92e0b4d1c"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mentimeter.com/s/3732db0b532a17175e640db623e9fa82/51f35d3f8e0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www.tineye.co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6.jp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http://www.supernews-sh.de/" TargetMode="Externa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8406A2-4637-4EBD-B6C2-9B847CC53304}"/>
              </a:ext>
            </a:extLst>
          </p:cNvPr>
          <p:cNvSpPr>
            <a:spLocks noGrp="1"/>
          </p:cNvSpPr>
          <p:nvPr>
            <p:ph type="title"/>
          </p:nvPr>
        </p:nvSpPr>
        <p:spPr>
          <a:xfrm>
            <a:off x="3647872" y="457200"/>
            <a:ext cx="7020128" cy="1143000"/>
          </a:xfrm>
        </p:spPr>
        <p:txBody>
          <a:bodyPr/>
          <a:lstStyle/>
          <a:p>
            <a:r>
              <a:rPr lang="de-DE" dirty="0"/>
              <a:t>Langer Lockdown – was nun?</a:t>
            </a:r>
          </a:p>
        </p:txBody>
      </p:sp>
      <p:sp>
        <p:nvSpPr>
          <p:cNvPr id="3" name="Inhaltsplatzhalter 2">
            <a:extLst>
              <a:ext uri="{FF2B5EF4-FFF2-40B4-BE49-F238E27FC236}">
                <a16:creationId xmlns:a16="http://schemas.microsoft.com/office/drawing/2014/main" id="{FA6A0F52-8165-41A3-8059-CFEBACDF5381}"/>
              </a:ext>
            </a:extLst>
          </p:cNvPr>
          <p:cNvSpPr>
            <a:spLocks noGrp="1"/>
          </p:cNvSpPr>
          <p:nvPr>
            <p:ph idx="1"/>
          </p:nvPr>
        </p:nvSpPr>
        <p:spPr/>
        <p:txBody>
          <a:bodyPr/>
          <a:lstStyle/>
          <a:p>
            <a:r>
              <a:rPr lang="de-DE" sz="2400" dirty="0" err="1">
                <a:solidFill>
                  <a:schemeClr val="bg1"/>
                </a:solidFill>
              </a:rPr>
              <a:t>SuS</a:t>
            </a:r>
            <a:r>
              <a:rPr lang="de-DE" sz="2400" dirty="0">
                <a:solidFill>
                  <a:schemeClr val="bg1"/>
                </a:solidFill>
              </a:rPr>
              <a:t> der weiterführenden Schulen erreicht man besser </a:t>
            </a:r>
            <a:r>
              <a:rPr lang="de-DE" sz="2400" dirty="0" smtClean="0">
                <a:solidFill>
                  <a:schemeClr val="bg1"/>
                </a:solidFill>
              </a:rPr>
              <a:t>als Grundschüler mit </a:t>
            </a:r>
            <a:r>
              <a:rPr lang="de-DE" sz="2400" dirty="0">
                <a:solidFill>
                  <a:schemeClr val="bg1"/>
                </a:solidFill>
              </a:rPr>
              <a:t>digitalen Formaten</a:t>
            </a:r>
          </a:p>
          <a:p>
            <a:r>
              <a:rPr lang="de-DE" sz="2400" dirty="0" smtClean="0">
                <a:solidFill>
                  <a:schemeClr val="bg1"/>
                </a:solidFill>
              </a:rPr>
              <a:t>Format: Videokonferenz </a:t>
            </a:r>
            <a:r>
              <a:rPr lang="de-DE" sz="2400" dirty="0">
                <a:solidFill>
                  <a:schemeClr val="bg1"/>
                </a:solidFill>
              </a:rPr>
              <a:t>mit viel Gruppenarbeit </a:t>
            </a:r>
            <a:r>
              <a:rPr lang="de-DE" sz="2400" dirty="0" smtClean="0">
                <a:solidFill>
                  <a:schemeClr val="bg1"/>
                </a:solidFill>
              </a:rPr>
              <a:t> / für </a:t>
            </a:r>
            <a:r>
              <a:rPr lang="de-DE" sz="2400" dirty="0" err="1" smtClean="0">
                <a:solidFill>
                  <a:schemeClr val="bg1"/>
                </a:solidFill>
              </a:rPr>
              <a:t>SuS</a:t>
            </a:r>
            <a:r>
              <a:rPr lang="de-DE" sz="2400" dirty="0" smtClean="0">
                <a:solidFill>
                  <a:schemeClr val="bg1"/>
                </a:solidFill>
              </a:rPr>
              <a:t> Abwechslung </a:t>
            </a:r>
            <a:r>
              <a:rPr lang="de-DE" sz="2400" dirty="0">
                <a:solidFill>
                  <a:schemeClr val="bg1"/>
                </a:solidFill>
              </a:rPr>
              <a:t>und Kontakte </a:t>
            </a:r>
          </a:p>
          <a:p>
            <a:r>
              <a:rPr lang="de-DE" sz="2400" dirty="0">
                <a:solidFill>
                  <a:schemeClr val="bg1"/>
                </a:solidFill>
              </a:rPr>
              <a:t>EDV-Themen, Online-Recherche und technische Themen lassen sich digital gut vermitteln</a:t>
            </a:r>
          </a:p>
          <a:p>
            <a:pPr lvl="3"/>
            <a:endParaRPr lang="de-DE" sz="2400" dirty="0">
              <a:solidFill>
                <a:schemeClr val="bg1"/>
              </a:solidFill>
            </a:endParaRPr>
          </a:p>
          <a:p>
            <a:pPr marL="1280160" lvl="4" indent="0">
              <a:buNone/>
            </a:pPr>
            <a:r>
              <a:rPr lang="de-DE" sz="2400" dirty="0">
                <a:solidFill>
                  <a:schemeClr val="bg1"/>
                </a:solidFill>
              </a:rPr>
              <a:t>	Check:</a:t>
            </a:r>
          </a:p>
          <a:p>
            <a:pPr lvl="7"/>
            <a:r>
              <a:rPr lang="de-DE" sz="2400" dirty="0">
                <a:solidFill>
                  <a:schemeClr val="bg1"/>
                </a:solidFill>
              </a:rPr>
              <a:t>Welche Angebote haben wir im Angebot?</a:t>
            </a:r>
          </a:p>
          <a:p>
            <a:pPr lvl="7"/>
            <a:r>
              <a:rPr lang="de-DE" sz="2400" dirty="0">
                <a:solidFill>
                  <a:schemeClr val="bg1"/>
                </a:solidFill>
              </a:rPr>
              <a:t>Was eignet sich für Videokonferenzen?</a:t>
            </a:r>
          </a:p>
          <a:p>
            <a:endParaRPr lang="de-DE" dirty="0">
              <a:solidFill>
                <a:schemeClr val="bg1"/>
              </a:solidFill>
            </a:endParaRPr>
          </a:p>
        </p:txBody>
      </p:sp>
      <p:pic>
        <p:nvPicPr>
          <p:cNvPr id="4" name="Grafik 3" descr="Ein Bild, das Text enthält.&#10;&#10;Automatisch generierte Beschreibung">
            <a:extLst>
              <a:ext uri="{FF2B5EF4-FFF2-40B4-BE49-F238E27FC236}">
                <a16:creationId xmlns:a16="http://schemas.microsoft.com/office/drawing/2014/main" id="{C1081038-456D-4152-BE64-7B17F8F4490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20002" y="58420"/>
            <a:ext cx="2707054" cy="1656080"/>
          </a:xfrm>
          <a:prstGeom prst="rect">
            <a:avLst/>
          </a:prstGeom>
        </p:spPr>
      </p:pic>
      <p:sp>
        <p:nvSpPr>
          <p:cNvPr id="5" name="Pfeil: nach rechts 4">
            <a:extLst>
              <a:ext uri="{FF2B5EF4-FFF2-40B4-BE49-F238E27FC236}">
                <a16:creationId xmlns:a16="http://schemas.microsoft.com/office/drawing/2014/main" id="{01C098B8-52A2-449E-BFD7-FAA6B9BB3BDA}"/>
              </a:ext>
            </a:extLst>
          </p:cNvPr>
          <p:cNvSpPr/>
          <p:nvPr/>
        </p:nvSpPr>
        <p:spPr>
          <a:xfrm>
            <a:off x="1773529" y="4901940"/>
            <a:ext cx="1112363" cy="213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8178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a:solidFill>
                  <a:schemeClr val="bg1"/>
                </a:solidFill>
              </a:rPr>
              <a:t>FakeNews-Portal bedroht Zeitungsverlag</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8659091"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a:solidFill>
                  <a:schemeClr val="accent3">
                    <a:lumMod val="75000"/>
                  </a:schemeClr>
                </a:solidFill>
              </a:rPr>
              <a:t>Wir sollen nun herausfinden, ob da alles mit rechten Dingen zu geht.</a:t>
            </a:r>
          </a:p>
          <a:p>
            <a:pPr marL="0" indent="0">
              <a:buFont typeface="Arial" pitchFamily="34" charset="0"/>
              <a:buNone/>
            </a:pPr>
            <a:r>
              <a:rPr lang="de-DE" sz="2800" dirty="0">
                <a:solidFill>
                  <a:schemeClr val="accent3">
                    <a:lumMod val="75000"/>
                  </a:schemeClr>
                </a:solidFill>
              </a:rPr>
              <a:t>Unser Auftraggeber, der Zeitungsverlag, braucht Beweise, um gegen dieses News-Portal vorgehen zu können.</a:t>
            </a:r>
          </a:p>
          <a:p>
            <a:pPr marL="0" indent="0">
              <a:buFont typeface="Arial" pitchFamily="34" charset="0"/>
              <a:buNone/>
            </a:pPr>
            <a:r>
              <a:rPr lang="de-DE" sz="2800" dirty="0">
                <a:solidFill>
                  <a:schemeClr val="accent3">
                    <a:lumMod val="75000"/>
                  </a:schemeClr>
                </a:solidFill>
              </a:rPr>
              <a:t>Helft uns, die vielen News auf dem Portal zu untersuchen.</a:t>
            </a:r>
          </a:p>
          <a:p>
            <a:pPr marL="0" indent="0">
              <a:buFont typeface="Arial" pitchFamily="34" charset="0"/>
              <a:buNone/>
            </a:pPr>
            <a:endParaRPr lang="de-DE" sz="2800" dirty="0">
              <a:solidFill>
                <a:schemeClr val="accent3">
                  <a:lumMod val="75000"/>
                </a:schemeClr>
              </a:solidFill>
            </a:endParaRPr>
          </a:p>
        </p:txBody>
      </p:sp>
    </p:spTree>
    <p:extLst>
      <p:ext uri="{BB962C8B-B14F-4D97-AF65-F5344CB8AC3E}">
        <p14:creationId xmlns:p14="http://schemas.microsoft.com/office/powerpoint/2010/main" val="99896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a:solidFill>
                  <a:schemeClr val="bg1"/>
                </a:solidFill>
              </a:rPr>
              <a:t>FakeNews-Portal bedroht Zeitungsverlag</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9870832"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a:solidFill>
                  <a:schemeClr val="accent3">
                    <a:lumMod val="75000"/>
                  </a:schemeClr>
                </a:solidFill>
              </a:rPr>
              <a:t>Wir </a:t>
            </a:r>
            <a:r>
              <a:rPr lang="de-DE" sz="2800" dirty="0" smtClean="0">
                <a:solidFill>
                  <a:schemeClr val="accent3">
                    <a:lumMod val="75000"/>
                  </a:schemeClr>
                </a:solidFill>
              </a:rPr>
              <a:t>bilden </a:t>
            </a:r>
            <a:r>
              <a:rPr lang="de-DE" sz="2800" dirty="0">
                <a:solidFill>
                  <a:schemeClr val="accent3">
                    <a:lumMod val="75000"/>
                  </a:schemeClr>
                </a:solidFill>
              </a:rPr>
              <a:t>euch zu FakeHuntern aus!</a:t>
            </a:r>
          </a:p>
          <a:p>
            <a:pPr marL="0" indent="0">
              <a:buFont typeface="Arial" pitchFamily="34" charset="0"/>
              <a:buNone/>
            </a:pPr>
            <a:r>
              <a:rPr lang="de-DE" sz="2800" dirty="0">
                <a:solidFill>
                  <a:schemeClr val="accent3">
                    <a:lumMod val="75000"/>
                  </a:schemeClr>
                </a:solidFill>
              </a:rPr>
              <a:t>Wir…</a:t>
            </a:r>
          </a:p>
          <a:p>
            <a:pPr marL="0" indent="0">
              <a:buFont typeface="Arial" pitchFamily="34" charset="0"/>
              <a:buNone/>
            </a:pPr>
            <a:r>
              <a:rPr lang="de-DE" sz="2800" dirty="0" smtClean="0">
                <a:solidFill>
                  <a:schemeClr val="accent3">
                    <a:lumMod val="75000"/>
                  </a:schemeClr>
                </a:solidFill>
              </a:rPr>
              <a:t>… erklären </a:t>
            </a:r>
            <a:r>
              <a:rPr lang="de-DE" sz="2800" dirty="0">
                <a:solidFill>
                  <a:schemeClr val="accent3">
                    <a:lumMod val="75000"/>
                  </a:schemeClr>
                </a:solidFill>
              </a:rPr>
              <a:t>euch, was FakeNews wirklich </a:t>
            </a:r>
            <a:r>
              <a:rPr lang="de-DE" sz="2800" dirty="0" smtClean="0">
                <a:solidFill>
                  <a:schemeClr val="accent3">
                    <a:lumMod val="75000"/>
                  </a:schemeClr>
                </a:solidFill>
              </a:rPr>
              <a:t>sind</a:t>
            </a:r>
            <a:endParaRPr lang="de-DE" sz="2800" dirty="0">
              <a:solidFill>
                <a:schemeClr val="accent3">
                  <a:lumMod val="75000"/>
                </a:schemeClr>
              </a:solidFill>
            </a:endParaRPr>
          </a:p>
          <a:p>
            <a:pPr marL="0" indent="0">
              <a:buFont typeface="Arial" pitchFamily="34" charset="0"/>
              <a:buNone/>
            </a:pPr>
            <a:r>
              <a:rPr lang="de-DE" sz="2800" dirty="0" smtClean="0">
                <a:solidFill>
                  <a:schemeClr val="accent3">
                    <a:lumMod val="75000"/>
                  </a:schemeClr>
                </a:solidFill>
              </a:rPr>
              <a:t>… zeigen euch, </a:t>
            </a:r>
            <a:r>
              <a:rPr lang="de-DE" sz="2800" dirty="0">
                <a:solidFill>
                  <a:schemeClr val="accent3">
                    <a:lumMod val="75000"/>
                  </a:schemeClr>
                </a:solidFill>
              </a:rPr>
              <a:t>wie ihr sie erkennen könnt</a:t>
            </a:r>
          </a:p>
          <a:p>
            <a:pPr marL="0" indent="0">
              <a:buFont typeface="Arial" pitchFamily="34" charset="0"/>
              <a:buNone/>
            </a:pPr>
            <a:r>
              <a:rPr lang="de-DE" sz="2800" dirty="0" smtClean="0">
                <a:solidFill>
                  <a:schemeClr val="accent3">
                    <a:lumMod val="75000"/>
                  </a:schemeClr>
                </a:solidFill>
              </a:rPr>
              <a:t>… bringen </a:t>
            </a:r>
            <a:r>
              <a:rPr lang="de-DE" sz="2800" dirty="0">
                <a:solidFill>
                  <a:schemeClr val="accent3">
                    <a:lumMod val="75000"/>
                  </a:schemeClr>
                </a:solidFill>
              </a:rPr>
              <a:t>euch unsere Fake-Prüfwerkzeuge bei.</a:t>
            </a:r>
          </a:p>
          <a:p>
            <a:pPr marL="0" indent="0">
              <a:buFont typeface="Arial" pitchFamily="34" charset="0"/>
              <a:buNone/>
            </a:pPr>
            <a:endParaRPr lang="de-DE" sz="2800" dirty="0">
              <a:solidFill>
                <a:schemeClr val="accent3">
                  <a:lumMod val="75000"/>
                </a:schemeClr>
              </a:solidFill>
            </a:endParaRPr>
          </a:p>
          <a:p>
            <a:pPr marL="0" indent="0">
              <a:buFont typeface="Arial" pitchFamily="34" charset="0"/>
              <a:buNone/>
            </a:pPr>
            <a:endParaRPr lang="de-DE" sz="2800" dirty="0">
              <a:solidFill>
                <a:schemeClr val="accent3">
                  <a:lumMod val="75000"/>
                </a:schemeClr>
              </a:solidFill>
            </a:endParaRPr>
          </a:p>
        </p:txBody>
      </p:sp>
    </p:spTree>
    <p:extLst>
      <p:ext uri="{BB962C8B-B14F-4D97-AF65-F5344CB8AC3E}">
        <p14:creationId xmlns:p14="http://schemas.microsoft.com/office/powerpoint/2010/main" val="162474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Fakt oder Fake? Erfahrungen</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fontScale="92500" lnSpcReduction="10000"/>
          </a:bodyPr>
          <a:lstStyle/>
          <a:p>
            <a:pPr marL="0" indent="0">
              <a:buNone/>
            </a:pPr>
            <a:r>
              <a:rPr lang="de-DE" sz="2800" dirty="0">
                <a:solidFill>
                  <a:schemeClr val="accent3">
                    <a:lumMod val="75000"/>
                  </a:schemeClr>
                </a:solidFill>
              </a:rPr>
              <a:t>Welche Erlebnisse habt ihr mit Nachrichten und Informationen gemacht, bei denen ihr nicht sicher ward, ob es sich um eine Lüge oder die Wahrheit handelt?</a:t>
            </a:r>
          </a:p>
          <a:p>
            <a:pPr marL="0" indent="0">
              <a:buNone/>
            </a:pPr>
            <a:endParaRPr lang="de-DE" sz="2800" dirty="0">
              <a:solidFill>
                <a:schemeClr val="accent3">
                  <a:lumMod val="75000"/>
                </a:schemeClr>
              </a:solidFill>
            </a:endParaRPr>
          </a:p>
          <a:p>
            <a:pPr marL="0" indent="0">
              <a:buNone/>
            </a:pPr>
            <a:r>
              <a:rPr lang="de-DE" sz="2800" dirty="0">
                <a:solidFill>
                  <a:schemeClr val="accent3">
                    <a:lumMod val="75000"/>
                  </a:schemeClr>
                </a:solidFill>
              </a:rPr>
              <a:t>Gruppenarbeit 1: </a:t>
            </a:r>
          </a:p>
          <a:p>
            <a:pPr marL="0" indent="0">
              <a:buNone/>
            </a:pPr>
            <a:r>
              <a:rPr lang="de-DE" sz="2800" dirty="0">
                <a:solidFill>
                  <a:schemeClr val="accent3">
                    <a:lumMod val="75000"/>
                  </a:schemeClr>
                </a:solidFill>
              </a:rPr>
              <a:t>Besprecht euch in </a:t>
            </a:r>
            <a:r>
              <a:rPr lang="de-DE" sz="2800" dirty="0" smtClean="0">
                <a:solidFill>
                  <a:schemeClr val="accent3">
                    <a:lumMod val="75000"/>
                  </a:schemeClr>
                </a:solidFill>
              </a:rPr>
              <a:t>euren </a:t>
            </a:r>
            <a:r>
              <a:rPr lang="de-DE" sz="2800" dirty="0">
                <a:solidFill>
                  <a:schemeClr val="accent3">
                    <a:lumMod val="75000"/>
                  </a:schemeClr>
                </a:solidFill>
              </a:rPr>
              <a:t>Teams und nutzt dazu ein </a:t>
            </a:r>
            <a:r>
              <a:rPr lang="de-DE" sz="2800" dirty="0" err="1">
                <a:solidFill>
                  <a:schemeClr val="accent3">
                    <a:lumMod val="75000"/>
                  </a:schemeClr>
                </a:solidFill>
              </a:rPr>
              <a:t>Padlet</a:t>
            </a:r>
            <a:r>
              <a:rPr lang="de-DE" sz="2800" dirty="0">
                <a:solidFill>
                  <a:schemeClr val="accent3">
                    <a:lumMod val="75000"/>
                  </a:schemeClr>
                </a:solidFill>
              </a:rPr>
              <a:t>:</a:t>
            </a:r>
          </a:p>
          <a:p>
            <a:pPr marL="0" indent="0">
              <a:buNone/>
            </a:pPr>
            <a:endParaRPr lang="de-DE" sz="1200" dirty="0">
              <a:solidFill>
                <a:schemeClr val="bg1"/>
              </a:solidFill>
            </a:endParaRPr>
          </a:p>
          <a:p>
            <a:pPr marL="0" indent="0">
              <a:buNone/>
            </a:pPr>
            <a:r>
              <a:rPr lang="de-DE" sz="2800" dirty="0" smtClean="0">
                <a:solidFill>
                  <a:srgbClr val="FF0000"/>
                </a:solidFill>
                <a:hlinkClick r:id="rId3"/>
              </a:rPr>
              <a:t>padlet.com/</a:t>
            </a:r>
            <a:r>
              <a:rPr lang="de-DE" sz="2800" dirty="0" err="1" smtClean="0">
                <a:solidFill>
                  <a:srgbClr val="FF0000"/>
                </a:solidFill>
                <a:hlinkClick r:id="rId3"/>
              </a:rPr>
              <a:t>StBGreven</a:t>
            </a:r>
            <a:r>
              <a:rPr lang="de-DE" sz="2800" dirty="0" smtClean="0">
                <a:solidFill>
                  <a:srgbClr val="FF0000"/>
                </a:solidFill>
                <a:hlinkClick r:id="rId3"/>
              </a:rPr>
              <a:t>/</a:t>
            </a:r>
            <a:r>
              <a:rPr lang="de-DE" sz="2800" dirty="0" err="1" smtClean="0">
                <a:solidFill>
                  <a:srgbClr val="FF0000"/>
                </a:solidFill>
                <a:hlinkClick r:id="rId3"/>
              </a:rPr>
              <a:t>GruppeXY</a:t>
            </a:r>
            <a:r>
              <a:rPr lang="de-DE" sz="2800" dirty="0" smtClean="0">
                <a:solidFill>
                  <a:srgbClr val="FF0000"/>
                </a:solidFill>
                <a:hlinkClick r:id="rId3"/>
              </a:rPr>
              <a:t> </a:t>
            </a:r>
            <a:endParaRPr lang="de-DE" sz="2800" dirty="0">
              <a:solidFill>
                <a:srgbClr val="FF0000"/>
              </a:solidFill>
            </a:endParaRPr>
          </a:p>
        </p:txBody>
      </p:sp>
      <p:pic>
        <p:nvPicPr>
          <p:cNvPr id="4" name="Grafik 3"/>
          <p:cNvPicPr>
            <a:picLocks noChangeAspect="1"/>
          </p:cNvPicPr>
          <p:nvPr/>
        </p:nvPicPr>
        <p:blipFill>
          <a:blip r:embed="rId4"/>
          <a:stretch>
            <a:fillRect/>
          </a:stretch>
        </p:blipFill>
        <p:spPr>
          <a:xfrm>
            <a:off x="8529358" y="670112"/>
            <a:ext cx="3158217" cy="5561759"/>
          </a:xfrm>
          <a:prstGeom prst="rect">
            <a:avLst/>
          </a:prstGeom>
        </p:spPr>
      </p:pic>
    </p:spTree>
    <p:extLst>
      <p:ext uri="{BB962C8B-B14F-4D97-AF65-F5344CB8AC3E}">
        <p14:creationId xmlns:p14="http://schemas.microsoft.com/office/powerpoint/2010/main" val="144485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nhaltsplatzhalter 10">
            <a:extLst>
              <a:ext uri="{FF2B5EF4-FFF2-40B4-BE49-F238E27FC236}">
                <a16:creationId xmlns:a16="http://schemas.microsoft.com/office/drawing/2014/main" id="{B5EE9DC1-A678-4CCA-8FF4-C5485105E15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9082" y="1487679"/>
            <a:ext cx="6904941" cy="5049308"/>
          </a:xfrm>
        </p:spPr>
      </p:pic>
      <p:sp>
        <p:nvSpPr>
          <p:cNvPr id="2" name="Titel 1">
            <a:extLst>
              <a:ext uri="{FF2B5EF4-FFF2-40B4-BE49-F238E27FC236}">
                <a16:creationId xmlns:a16="http://schemas.microsoft.com/office/drawing/2014/main" id="{09008806-7D31-4BB7-B4DF-800052857FEB}"/>
              </a:ext>
            </a:extLst>
          </p:cNvPr>
          <p:cNvSpPr>
            <a:spLocks noGrp="1"/>
          </p:cNvSpPr>
          <p:nvPr>
            <p:ph type="title"/>
          </p:nvPr>
        </p:nvSpPr>
        <p:spPr>
          <a:xfrm>
            <a:off x="1524000" y="516270"/>
            <a:ext cx="9656190" cy="890081"/>
          </a:xfrm>
        </p:spPr>
        <p:txBody>
          <a:bodyPr>
            <a:normAutofit/>
          </a:bodyPr>
          <a:lstStyle/>
          <a:p>
            <a:r>
              <a:rPr lang="de-DE" sz="2900" dirty="0">
                <a:solidFill>
                  <a:schemeClr val="bg1">
                    <a:lumMod val="85000"/>
                    <a:lumOff val="15000"/>
                  </a:schemeClr>
                </a:solidFill>
              </a:rPr>
              <a:t>Bildschirm freigeben in Zoom für Gruppenarbeit</a:t>
            </a:r>
          </a:p>
        </p:txBody>
      </p:sp>
      <p:sp>
        <p:nvSpPr>
          <p:cNvPr id="5" name="Flussdiagramm: Verbinder 4">
            <a:extLst>
              <a:ext uri="{FF2B5EF4-FFF2-40B4-BE49-F238E27FC236}">
                <a16:creationId xmlns:a16="http://schemas.microsoft.com/office/drawing/2014/main" id="{64B50E63-8237-42EE-A7AC-9823F5C8519E}"/>
              </a:ext>
            </a:extLst>
          </p:cNvPr>
          <p:cNvSpPr/>
          <p:nvPr/>
        </p:nvSpPr>
        <p:spPr>
          <a:xfrm>
            <a:off x="2801566" y="1751379"/>
            <a:ext cx="2276674" cy="1886765"/>
          </a:xfrm>
          <a:prstGeom prst="flowChartConnector">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Flussdiagramm: Verbinder 6">
            <a:extLst>
              <a:ext uri="{FF2B5EF4-FFF2-40B4-BE49-F238E27FC236}">
                <a16:creationId xmlns:a16="http://schemas.microsoft.com/office/drawing/2014/main" id="{F40F3B33-A77E-4482-9636-E40E938CD422}"/>
              </a:ext>
            </a:extLst>
          </p:cNvPr>
          <p:cNvSpPr/>
          <p:nvPr/>
        </p:nvSpPr>
        <p:spPr>
          <a:xfrm>
            <a:off x="6441553" y="5842484"/>
            <a:ext cx="1721080" cy="1092532"/>
          </a:xfrm>
          <a:prstGeom prst="flowChartConnector">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Flussdiagramm: Verbinder 7">
            <a:extLst>
              <a:ext uri="{FF2B5EF4-FFF2-40B4-BE49-F238E27FC236}">
                <a16:creationId xmlns:a16="http://schemas.microsoft.com/office/drawing/2014/main" id="{79ADC878-B64B-4A64-8C29-A2CE9E64B5EF}"/>
              </a:ext>
            </a:extLst>
          </p:cNvPr>
          <p:cNvSpPr/>
          <p:nvPr/>
        </p:nvSpPr>
        <p:spPr>
          <a:xfrm>
            <a:off x="8746408" y="5359891"/>
            <a:ext cx="1147615" cy="638888"/>
          </a:xfrm>
          <a:prstGeom prst="flowChartConnector">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536473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Was sind </a:t>
            </a:r>
            <a:r>
              <a:rPr lang="de-DE" dirty="0" err="1">
                <a:solidFill>
                  <a:schemeClr val="bg1"/>
                </a:solidFill>
              </a:rPr>
              <a:t>FakeNews</a:t>
            </a:r>
            <a:r>
              <a:rPr lang="de-DE" dirty="0">
                <a:solidFill>
                  <a:schemeClr val="bg1"/>
                </a:solidFill>
              </a:rPr>
              <a:t>?</a:t>
            </a:r>
            <a:endParaRPr dirty="0">
              <a:solidFill>
                <a:schemeClr val="bg1"/>
              </a:solidFill>
            </a:endParaRPr>
          </a:p>
        </p:txBody>
      </p:sp>
      <p:sp>
        <p:nvSpPr>
          <p:cNvPr id="14" name="Inhaltsplatzhalter 13"/>
          <p:cNvSpPr>
            <a:spLocks noGrp="1"/>
          </p:cNvSpPr>
          <p:nvPr>
            <p:ph idx="1"/>
          </p:nvPr>
        </p:nvSpPr>
        <p:spPr>
          <a:xfrm>
            <a:off x="1524000" y="1828800"/>
            <a:ext cx="8974015" cy="4267200"/>
          </a:xfrm>
        </p:spPr>
        <p:txBody>
          <a:bodyPr rtlCol="0">
            <a:normAutofit/>
          </a:bodyPr>
          <a:lstStyle/>
          <a:p>
            <a:pPr>
              <a:buClr>
                <a:schemeClr val="accent3">
                  <a:lumMod val="75000"/>
                </a:schemeClr>
              </a:buClr>
            </a:pPr>
            <a:r>
              <a:rPr lang="de-DE" sz="2800" dirty="0">
                <a:solidFill>
                  <a:schemeClr val="accent3">
                    <a:lumMod val="75000"/>
                  </a:schemeClr>
                </a:solidFill>
              </a:rPr>
              <a:t>manipulativ verbreitete, vorgetäuschte Nachrichten oder Falschmeldungen im Internet</a:t>
            </a:r>
          </a:p>
          <a:p>
            <a:pPr>
              <a:buClr>
                <a:schemeClr val="accent3">
                  <a:lumMod val="75000"/>
                </a:schemeClr>
              </a:buClr>
            </a:pPr>
            <a:r>
              <a:rPr lang="de-DE" sz="2800" dirty="0">
                <a:solidFill>
                  <a:schemeClr val="accent3">
                    <a:lumMod val="75000"/>
                  </a:schemeClr>
                </a:solidFill>
              </a:rPr>
              <a:t>insbesondere in sozialen Netzwerken zum Teil viral verbreitet</a:t>
            </a:r>
          </a:p>
          <a:p>
            <a:pPr>
              <a:buClr>
                <a:schemeClr val="accent3">
                  <a:lumMod val="75000"/>
                </a:schemeClr>
              </a:buClr>
            </a:pPr>
            <a:r>
              <a:rPr lang="de-DE" sz="2800" dirty="0">
                <a:solidFill>
                  <a:schemeClr val="accent3">
                    <a:lumMod val="75000"/>
                  </a:schemeClr>
                </a:solidFill>
              </a:rPr>
              <a:t>teilweise auch von Journalisten aufgegriffen</a:t>
            </a:r>
          </a:p>
          <a:p>
            <a:pPr>
              <a:buClr>
                <a:schemeClr val="accent3">
                  <a:lumMod val="75000"/>
                </a:schemeClr>
              </a:buClr>
            </a:pPr>
            <a:r>
              <a:rPr lang="de-DE" sz="2800" dirty="0" err="1">
                <a:solidFill>
                  <a:schemeClr val="accent3">
                    <a:lumMod val="75000"/>
                  </a:schemeClr>
                </a:solidFill>
              </a:rPr>
              <a:t>Hoax</a:t>
            </a:r>
            <a:r>
              <a:rPr lang="de-DE" sz="2800" dirty="0">
                <a:solidFill>
                  <a:schemeClr val="accent3">
                    <a:lumMod val="75000"/>
                  </a:schemeClr>
                </a:solidFill>
              </a:rPr>
              <a:t> </a:t>
            </a:r>
            <a:r>
              <a:rPr lang="de-DE" sz="2800" dirty="0" smtClean="0">
                <a:solidFill>
                  <a:schemeClr val="accent3">
                    <a:lumMod val="75000"/>
                  </a:schemeClr>
                </a:solidFill>
              </a:rPr>
              <a:t>≠ </a:t>
            </a:r>
            <a:r>
              <a:rPr lang="de-DE" sz="2800" dirty="0" err="1" smtClean="0">
                <a:solidFill>
                  <a:schemeClr val="accent3">
                    <a:lumMod val="75000"/>
                  </a:schemeClr>
                </a:solidFill>
              </a:rPr>
              <a:t>FakeNews</a:t>
            </a:r>
            <a:r>
              <a:rPr lang="de-DE" sz="2800" dirty="0" smtClean="0">
                <a:solidFill>
                  <a:schemeClr val="accent3">
                    <a:lumMod val="75000"/>
                  </a:schemeClr>
                </a:solidFill>
              </a:rPr>
              <a:t> / </a:t>
            </a:r>
            <a:r>
              <a:rPr lang="de-DE" sz="2800" dirty="0" err="1" smtClean="0">
                <a:solidFill>
                  <a:schemeClr val="accent3">
                    <a:lumMod val="75000"/>
                  </a:schemeClr>
                </a:solidFill>
              </a:rPr>
              <a:t>Hoax</a:t>
            </a:r>
            <a:r>
              <a:rPr lang="de-DE" sz="2800" dirty="0" smtClean="0">
                <a:solidFill>
                  <a:schemeClr val="accent3">
                    <a:lumMod val="75000"/>
                  </a:schemeClr>
                </a:solidFill>
              </a:rPr>
              <a:t> </a:t>
            </a:r>
            <a:r>
              <a:rPr lang="de-DE" sz="2800" dirty="0">
                <a:solidFill>
                  <a:schemeClr val="accent3">
                    <a:lumMod val="75000"/>
                  </a:schemeClr>
                </a:solidFill>
              </a:rPr>
              <a:t>sind schlechte Scherze</a:t>
            </a:r>
            <a:br>
              <a:rPr lang="de-DE" sz="2800" dirty="0">
                <a:solidFill>
                  <a:schemeClr val="accent3">
                    <a:lumMod val="75000"/>
                  </a:schemeClr>
                </a:solidFill>
              </a:rPr>
            </a:br>
            <a:endParaRPr sz="2800" dirty="0">
              <a:solidFill>
                <a:schemeClr val="accent3">
                  <a:lumMod val="75000"/>
                </a:schemeClr>
              </a:solidFill>
            </a:endParaRPr>
          </a:p>
        </p:txBody>
      </p:sp>
    </p:spTree>
    <p:extLst>
      <p:ext uri="{BB962C8B-B14F-4D97-AF65-F5344CB8AC3E}">
        <p14:creationId xmlns:p14="http://schemas.microsoft.com/office/powerpoint/2010/main" val="3856162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4000" y="457200"/>
            <a:ext cx="9144000" cy="1003955"/>
          </a:xfrm>
        </p:spPr>
        <p:txBody>
          <a:bodyPr rtlCol="0"/>
          <a:lstStyle/>
          <a:p>
            <a:pPr rtl="0"/>
            <a:r>
              <a:rPr lang="de-DE" dirty="0">
                <a:solidFill>
                  <a:schemeClr val="bg1"/>
                </a:solidFill>
              </a:rPr>
              <a:t>Was sind </a:t>
            </a:r>
            <a:r>
              <a:rPr lang="de-DE" dirty="0" err="1">
                <a:solidFill>
                  <a:schemeClr val="bg1"/>
                </a:solidFill>
              </a:rPr>
              <a:t>FakeNews</a:t>
            </a:r>
            <a:r>
              <a:rPr lang="de-DE" dirty="0">
                <a:solidFill>
                  <a:schemeClr val="bg1"/>
                </a:solidFill>
              </a:rPr>
              <a:t>?</a:t>
            </a:r>
            <a:endParaRPr dirty="0">
              <a:solidFill>
                <a:schemeClr val="bg1"/>
              </a:solidFill>
            </a:endParaRPr>
          </a:p>
        </p:txBody>
      </p:sp>
      <p:sp>
        <p:nvSpPr>
          <p:cNvPr id="14" name="Inhaltsplatzhalter 13"/>
          <p:cNvSpPr>
            <a:spLocks noGrp="1"/>
          </p:cNvSpPr>
          <p:nvPr>
            <p:ph idx="1"/>
          </p:nvPr>
        </p:nvSpPr>
        <p:spPr>
          <a:xfrm>
            <a:off x="1524000" y="1706252"/>
            <a:ext cx="10073054" cy="4864230"/>
          </a:xfrm>
        </p:spPr>
        <p:txBody>
          <a:bodyPr rtlCol="0">
            <a:normAutofit lnSpcReduction="10000"/>
          </a:bodyPr>
          <a:lstStyle/>
          <a:p>
            <a:pPr marL="0" indent="0">
              <a:buNone/>
            </a:pPr>
            <a:r>
              <a:rPr lang="de-DE" sz="2800" dirty="0"/>
              <a:t/>
            </a:r>
            <a:br>
              <a:rPr lang="de-DE" sz="2800" dirty="0"/>
            </a:br>
            <a:r>
              <a:rPr lang="de-DE" sz="2800" dirty="0">
                <a:solidFill>
                  <a:schemeClr val="accent3">
                    <a:lumMod val="75000"/>
                  </a:schemeClr>
                </a:solidFill>
              </a:rPr>
              <a:t>Film auf YouTube: „</a:t>
            </a:r>
            <a:r>
              <a:rPr lang="de-DE" sz="2800" dirty="0" err="1">
                <a:solidFill>
                  <a:schemeClr val="accent3">
                    <a:lumMod val="75000"/>
                  </a:schemeClr>
                </a:solidFill>
              </a:rPr>
              <a:t>Fake</a:t>
            </a:r>
            <a:r>
              <a:rPr lang="de-DE" sz="2800" dirty="0">
                <a:solidFill>
                  <a:schemeClr val="accent3">
                    <a:lumMod val="75000"/>
                  </a:schemeClr>
                </a:solidFill>
              </a:rPr>
              <a:t> News im Netz erkennen“</a:t>
            </a:r>
          </a:p>
          <a:p>
            <a:pPr marL="0" indent="0">
              <a:buNone/>
            </a:pPr>
            <a:endParaRPr lang="de-DE" sz="2800" dirty="0">
              <a:solidFill>
                <a:schemeClr val="accent3">
                  <a:lumMod val="75000"/>
                </a:schemeClr>
              </a:solidFill>
            </a:endParaRPr>
          </a:p>
          <a:p>
            <a:pPr marL="0" indent="0">
              <a:buNone/>
            </a:pPr>
            <a:endParaRPr lang="de-DE" sz="2800" dirty="0">
              <a:solidFill>
                <a:schemeClr val="accent3">
                  <a:lumMod val="75000"/>
                </a:schemeClr>
              </a:solidFill>
            </a:endParaRPr>
          </a:p>
          <a:p>
            <a:pPr marL="0" indent="0">
              <a:buNone/>
            </a:pPr>
            <a:endParaRPr lang="de-DE" sz="2800" dirty="0">
              <a:solidFill>
                <a:schemeClr val="accent3">
                  <a:lumMod val="75000"/>
                </a:schemeClr>
              </a:solidFill>
            </a:endParaRPr>
          </a:p>
          <a:p>
            <a:pPr marL="0" indent="0">
              <a:buNone/>
            </a:pPr>
            <a:endParaRPr lang="de-DE" sz="2800" dirty="0">
              <a:solidFill>
                <a:schemeClr val="accent3">
                  <a:lumMod val="75000"/>
                </a:schemeClr>
              </a:solidFill>
            </a:endParaRPr>
          </a:p>
          <a:p>
            <a:pPr marL="0" indent="0">
              <a:buNone/>
            </a:pPr>
            <a:r>
              <a:rPr lang="de-DE" sz="2800" dirty="0">
                <a:solidFill>
                  <a:schemeClr val="accent3">
                    <a:lumMod val="75000"/>
                  </a:schemeClr>
                </a:solidFill>
              </a:rPr>
              <a:t>Schaut euch den Film an und notiert einzelne Merkmale, </a:t>
            </a:r>
            <a:br>
              <a:rPr lang="de-DE" sz="2800" dirty="0">
                <a:solidFill>
                  <a:schemeClr val="accent3">
                    <a:lumMod val="75000"/>
                  </a:schemeClr>
                </a:solidFill>
              </a:rPr>
            </a:br>
            <a:r>
              <a:rPr lang="de-DE" sz="2800" dirty="0">
                <a:solidFill>
                  <a:schemeClr val="accent3">
                    <a:lumMod val="75000"/>
                  </a:schemeClr>
                </a:solidFill>
              </a:rPr>
              <a:t>an denen man FakeNews erkennen kann!</a:t>
            </a:r>
          </a:p>
          <a:p>
            <a:pPr marL="0" indent="0">
              <a:buNone/>
            </a:pPr>
            <a:r>
              <a:rPr lang="de-DE" sz="2800" dirty="0">
                <a:solidFill>
                  <a:schemeClr val="accent3">
                    <a:lumMod val="75000"/>
                  </a:schemeClr>
                </a:solidFill>
                <a:hlinkClick r:id="rId3"/>
              </a:rPr>
              <a:t>https://www.youtube.com/watch?v=6TQWAtJyu3Q</a:t>
            </a:r>
            <a:endParaRPr lang="de-DE" sz="2800" dirty="0">
              <a:solidFill>
                <a:schemeClr val="accent3">
                  <a:lumMod val="75000"/>
                </a:schemeClr>
              </a:solidFill>
            </a:endParaRPr>
          </a:p>
          <a:p>
            <a:pPr marL="0" indent="0">
              <a:buNone/>
            </a:pPr>
            <a:endParaRPr lang="de-DE" sz="2800" dirty="0">
              <a:solidFill>
                <a:schemeClr val="bg1"/>
              </a:solidFill>
            </a:endParaRPr>
          </a:p>
          <a:p>
            <a:pPr marL="0" indent="0">
              <a:buNone/>
            </a:pPr>
            <a:endParaRPr lang="de-DE" sz="2800" dirty="0">
              <a:solidFill>
                <a:schemeClr val="bg1"/>
              </a:solidFill>
            </a:endParaRPr>
          </a:p>
          <a:p>
            <a:pPr marL="0" indent="0">
              <a:buNone/>
            </a:pPr>
            <a:endParaRPr lang="de-DE" sz="2800" dirty="0">
              <a:solidFill>
                <a:schemeClr val="bg1"/>
              </a:solidFill>
            </a:endParaRPr>
          </a:p>
          <a:p>
            <a:pPr marL="0" indent="0">
              <a:buNone/>
            </a:pPr>
            <a:endParaRPr lang="de-DE" sz="2800" dirty="0">
              <a:solidFill>
                <a:schemeClr val="bg1"/>
              </a:solidFill>
            </a:endParaRPr>
          </a:p>
        </p:txBody>
      </p:sp>
      <p:pic>
        <p:nvPicPr>
          <p:cNvPr id="2" name="Grafik 1">
            <a:hlinkClick r:id="rId3"/>
          </p:cNvPr>
          <p:cNvPicPr>
            <a:picLocks noChangeAspect="1"/>
          </p:cNvPicPr>
          <p:nvPr/>
        </p:nvPicPr>
        <p:blipFill>
          <a:blip r:embed="rId4"/>
          <a:stretch>
            <a:fillRect/>
          </a:stretch>
        </p:blipFill>
        <p:spPr>
          <a:xfrm>
            <a:off x="1524000" y="2566625"/>
            <a:ext cx="3867135" cy="2224368"/>
          </a:xfrm>
          <a:prstGeom prst="rect">
            <a:avLst/>
          </a:prstGeom>
        </p:spPr>
      </p:pic>
      <p:pic>
        <p:nvPicPr>
          <p:cNvPr id="5" name="Grafik 4">
            <a:extLst>
              <a:ext uri="{FF2B5EF4-FFF2-40B4-BE49-F238E27FC236}">
                <a16:creationId xmlns:a16="http://schemas.microsoft.com/office/drawing/2014/main" id="{FA23608D-263C-4F74-955F-1DF8C28A5F82}"/>
              </a:ext>
            </a:extLst>
          </p:cNvPr>
          <p:cNvPicPr>
            <a:picLocks noChangeAspect="1"/>
          </p:cNvPicPr>
          <p:nvPr/>
        </p:nvPicPr>
        <p:blipFill rotWithShape="1">
          <a:blip r:embed="rId5"/>
          <a:srcRect l="6404" t="6251" r="5254" b="6392"/>
          <a:stretch/>
        </p:blipFill>
        <p:spPr>
          <a:xfrm>
            <a:off x="6972300" y="2497015"/>
            <a:ext cx="2435526" cy="2408364"/>
          </a:xfrm>
          <a:prstGeom prst="rect">
            <a:avLst/>
          </a:prstGeom>
        </p:spPr>
      </p:pic>
    </p:spTree>
    <p:extLst>
      <p:ext uri="{BB962C8B-B14F-4D97-AF65-F5344CB8AC3E}">
        <p14:creationId xmlns:p14="http://schemas.microsoft.com/office/powerpoint/2010/main" val="17614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Sind </a:t>
            </a:r>
            <a:r>
              <a:rPr lang="de-DE" dirty="0" err="1">
                <a:solidFill>
                  <a:schemeClr val="bg1"/>
                </a:solidFill>
              </a:rPr>
              <a:t>FakeNews</a:t>
            </a:r>
            <a:r>
              <a:rPr lang="de-DE" dirty="0">
                <a:solidFill>
                  <a:schemeClr val="bg1"/>
                </a:solidFill>
              </a:rPr>
              <a:t> strafbar?</a:t>
            </a:r>
            <a:endParaRPr dirty="0">
              <a:solidFill>
                <a:schemeClr val="bg1"/>
              </a:solidFill>
            </a:endParaRPr>
          </a:p>
        </p:txBody>
      </p:sp>
      <p:sp>
        <p:nvSpPr>
          <p:cNvPr id="4" name="Inhaltsplatzhalter 3">
            <a:extLst>
              <a:ext uri="{FF2B5EF4-FFF2-40B4-BE49-F238E27FC236}">
                <a16:creationId xmlns:a16="http://schemas.microsoft.com/office/drawing/2014/main" id="{374B0948-5B94-4C81-9762-83DBA50EC10F}"/>
              </a:ext>
            </a:extLst>
          </p:cNvPr>
          <p:cNvSpPr>
            <a:spLocks noGrp="1"/>
          </p:cNvSpPr>
          <p:nvPr>
            <p:ph idx="1"/>
          </p:nvPr>
        </p:nvSpPr>
        <p:spPr/>
        <p:txBody>
          <a:bodyPr>
            <a:normAutofit/>
          </a:bodyPr>
          <a:lstStyle/>
          <a:p>
            <a:pPr marL="0" indent="0">
              <a:buNone/>
            </a:pPr>
            <a:r>
              <a:rPr lang="de-DE" sz="2800" dirty="0">
                <a:solidFill>
                  <a:schemeClr val="accent3">
                    <a:lumMod val="75000"/>
                  </a:schemeClr>
                </a:solidFill>
              </a:rPr>
              <a:t>„Jeder hat das Recht, seine Meinung in Wort, Schrift und Bild frei zu äußern und zu verbreiten und sich aus allgemein zugänglichen Quellen ungehindert zu unterrichten. Die Pressefreiheit und die Freiheit der Berichterstattung durch Rundfunk und Film werden gewährleistet. Eine Zensur findet nicht statt.“</a:t>
            </a:r>
          </a:p>
          <a:p>
            <a:pPr marL="0" indent="0">
              <a:buNone/>
            </a:pPr>
            <a:r>
              <a:rPr lang="de-DE" sz="3200" dirty="0">
                <a:solidFill>
                  <a:schemeClr val="accent3">
                    <a:lumMod val="75000"/>
                  </a:schemeClr>
                </a:solidFill>
              </a:rPr>
              <a:t/>
            </a:r>
            <a:br>
              <a:rPr lang="de-DE" sz="3200" dirty="0">
                <a:solidFill>
                  <a:schemeClr val="accent3">
                    <a:lumMod val="75000"/>
                  </a:schemeClr>
                </a:solidFill>
              </a:rPr>
            </a:br>
            <a:r>
              <a:rPr lang="de-DE" sz="3200" dirty="0">
                <a:solidFill>
                  <a:schemeClr val="accent3">
                    <a:lumMod val="75000"/>
                  </a:schemeClr>
                </a:solidFill>
              </a:rPr>
              <a:t>Artikel 5 Grundgesetz</a:t>
            </a:r>
          </a:p>
        </p:txBody>
      </p:sp>
    </p:spTree>
    <p:extLst>
      <p:ext uri="{BB962C8B-B14F-4D97-AF65-F5344CB8AC3E}">
        <p14:creationId xmlns:p14="http://schemas.microsoft.com/office/powerpoint/2010/main" val="367191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4000" y="457200"/>
            <a:ext cx="9144000" cy="861646"/>
          </a:xfrm>
        </p:spPr>
        <p:txBody>
          <a:bodyPr rtlCol="0"/>
          <a:lstStyle/>
          <a:p>
            <a:pPr rtl="0"/>
            <a:r>
              <a:rPr lang="de-DE" dirty="0">
                <a:solidFill>
                  <a:schemeClr val="bg1"/>
                </a:solidFill>
              </a:rPr>
              <a:t>Meinung und ihre Grenzen</a:t>
            </a:r>
            <a:endParaRPr dirty="0">
              <a:solidFill>
                <a:schemeClr val="bg1"/>
              </a:solidFill>
            </a:endParaRPr>
          </a:p>
        </p:txBody>
      </p:sp>
      <p:sp>
        <p:nvSpPr>
          <p:cNvPr id="4" name="Inhaltsplatzhalter 3">
            <a:extLst>
              <a:ext uri="{FF2B5EF4-FFF2-40B4-BE49-F238E27FC236}">
                <a16:creationId xmlns:a16="http://schemas.microsoft.com/office/drawing/2014/main" id="{4948CF7C-0534-4E2B-908B-C414074633C2}"/>
              </a:ext>
            </a:extLst>
          </p:cNvPr>
          <p:cNvSpPr>
            <a:spLocks noGrp="1"/>
          </p:cNvSpPr>
          <p:nvPr>
            <p:ph idx="1"/>
          </p:nvPr>
        </p:nvSpPr>
        <p:spPr>
          <a:xfrm>
            <a:off x="1524000" y="1626577"/>
            <a:ext cx="9144000" cy="5029200"/>
          </a:xfrm>
        </p:spPr>
        <p:txBody>
          <a:bodyPr>
            <a:normAutofit/>
          </a:bodyPr>
          <a:lstStyle/>
          <a:p>
            <a:pPr>
              <a:buClr>
                <a:schemeClr val="accent3">
                  <a:lumMod val="75000"/>
                </a:schemeClr>
              </a:buClr>
            </a:pPr>
            <a:r>
              <a:rPr lang="de-DE" dirty="0">
                <a:solidFill>
                  <a:schemeClr val="accent3">
                    <a:lumMod val="75000"/>
                  </a:schemeClr>
                </a:solidFill>
              </a:rPr>
              <a:t>Wissenschaft, Meinungsbildung und Politik leben von Hypothesenbildung. Auch Nonsens, Quatsch und Unwahrheiten unterstehen darum der Meinungsfreiheit</a:t>
            </a:r>
          </a:p>
          <a:p>
            <a:pPr>
              <a:buClr>
                <a:schemeClr val="accent3">
                  <a:lumMod val="75000"/>
                </a:schemeClr>
              </a:buClr>
            </a:pPr>
            <a:r>
              <a:rPr lang="de-DE" dirty="0">
                <a:solidFill>
                  <a:schemeClr val="accent3">
                    <a:lumMod val="75000"/>
                  </a:schemeClr>
                </a:solidFill>
              </a:rPr>
              <a:t>Die Grenzen meiner Rechte sind die Rechte der Anderen</a:t>
            </a:r>
          </a:p>
          <a:p>
            <a:pPr>
              <a:buClr>
                <a:schemeClr val="accent3">
                  <a:lumMod val="75000"/>
                </a:schemeClr>
              </a:buClr>
            </a:pPr>
            <a:r>
              <a:rPr lang="de-DE" dirty="0">
                <a:solidFill>
                  <a:schemeClr val="accent3">
                    <a:lumMod val="75000"/>
                  </a:schemeClr>
                </a:solidFill>
              </a:rPr>
              <a:t>Nach Strafgesetzbuch: 	§90a Verunglimpfung</a:t>
            </a:r>
          </a:p>
          <a:p>
            <a:pPr marL="0" indent="0">
              <a:buNone/>
            </a:pPr>
            <a:r>
              <a:rPr lang="de-DE" dirty="0">
                <a:solidFill>
                  <a:schemeClr val="accent3">
                    <a:lumMod val="75000"/>
                  </a:schemeClr>
                </a:solidFill>
              </a:rPr>
              <a:t>			§111 öffentliche Aufforderung zu Straftaten, </a:t>
            </a:r>
          </a:p>
          <a:p>
            <a:pPr marL="0" indent="0">
              <a:buNone/>
            </a:pPr>
            <a:r>
              <a:rPr lang="de-DE" dirty="0">
                <a:solidFill>
                  <a:schemeClr val="accent3">
                    <a:lumMod val="75000"/>
                  </a:schemeClr>
                </a:solidFill>
              </a:rPr>
              <a:t>			§130 Volksverhetzung, </a:t>
            </a:r>
          </a:p>
          <a:p>
            <a:pPr marL="0" indent="0">
              <a:buNone/>
            </a:pPr>
            <a:r>
              <a:rPr lang="de-DE" dirty="0">
                <a:solidFill>
                  <a:schemeClr val="accent3">
                    <a:lumMod val="75000"/>
                  </a:schemeClr>
                </a:solidFill>
              </a:rPr>
              <a:t>			§166 Beschimpfung von Religionen, </a:t>
            </a:r>
          </a:p>
          <a:p>
            <a:pPr marL="0" indent="0">
              <a:buNone/>
            </a:pPr>
            <a:r>
              <a:rPr lang="de-DE" dirty="0">
                <a:solidFill>
                  <a:schemeClr val="accent3">
                    <a:lumMod val="75000"/>
                  </a:schemeClr>
                </a:solidFill>
              </a:rPr>
              <a:t>			§185 Beleidigung, </a:t>
            </a:r>
          </a:p>
          <a:p>
            <a:pPr marL="0" indent="0">
              <a:buNone/>
            </a:pPr>
            <a:r>
              <a:rPr lang="de-DE" dirty="0">
                <a:solidFill>
                  <a:schemeClr val="accent3">
                    <a:lumMod val="75000"/>
                  </a:schemeClr>
                </a:solidFill>
              </a:rPr>
              <a:t>			§186 Üble Nachrede, </a:t>
            </a:r>
          </a:p>
          <a:p>
            <a:pPr marL="0" indent="0">
              <a:buNone/>
            </a:pPr>
            <a:r>
              <a:rPr lang="de-DE" dirty="0">
                <a:solidFill>
                  <a:schemeClr val="accent3">
                    <a:lumMod val="75000"/>
                  </a:schemeClr>
                </a:solidFill>
              </a:rPr>
              <a:t>			§187 Verleumdung und noch einige andere</a:t>
            </a:r>
          </a:p>
          <a:p>
            <a:endParaRPr lang="de-DE" dirty="0">
              <a:solidFill>
                <a:schemeClr val="accent3">
                  <a:lumMod val="75000"/>
                </a:schemeClr>
              </a:solidFill>
              <a:latin typeface="+mj-lt"/>
            </a:endParaRPr>
          </a:p>
        </p:txBody>
      </p:sp>
    </p:spTree>
    <p:extLst>
      <p:ext uri="{BB962C8B-B14F-4D97-AF65-F5344CB8AC3E}">
        <p14:creationId xmlns:p14="http://schemas.microsoft.com/office/powerpoint/2010/main" val="410250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a:solidFill>
                  <a:schemeClr val="bg1"/>
                </a:solidFill>
              </a:rPr>
              <a:t>FakeNews-Prüfwerkzeuge</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8659091"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a:solidFill>
                  <a:schemeClr val="accent3">
                    <a:lumMod val="75000"/>
                  </a:schemeClr>
                </a:solidFill>
              </a:rPr>
              <a:t>Wir haben spezielle Werkzeuge, mit denen wir Nachrichten überprüfen können:</a:t>
            </a:r>
          </a:p>
          <a:p>
            <a:pPr marL="0" indent="0">
              <a:buFont typeface="Arial" pitchFamily="34" charset="0"/>
              <a:buNone/>
            </a:pPr>
            <a:r>
              <a:rPr lang="de-DE" sz="2800" dirty="0">
                <a:solidFill>
                  <a:schemeClr val="accent3">
                    <a:lumMod val="75000"/>
                  </a:schemeClr>
                </a:solidFill>
              </a:rPr>
              <a:t>Die Fake-Prüfwerkzeuge.</a:t>
            </a:r>
          </a:p>
          <a:p>
            <a:pPr marL="0" indent="0">
              <a:buFont typeface="Arial" pitchFamily="34" charset="0"/>
              <a:buNone/>
            </a:pPr>
            <a:r>
              <a:rPr lang="de-DE" sz="2800" dirty="0">
                <a:solidFill>
                  <a:schemeClr val="accent3">
                    <a:lumMod val="75000"/>
                  </a:schemeClr>
                </a:solidFill>
              </a:rPr>
              <a:t>Lernt die </a:t>
            </a:r>
            <a:r>
              <a:rPr lang="de-DE" sz="2800" dirty="0" err="1">
                <a:solidFill>
                  <a:schemeClr val="accent3">
                    <a:lumMod val="75000"/>
                  </a:schemeClr>
                </a:solidFill>
              </a:rPr>
              <a:t>Fake</a:t>
            </a:r>
            <a:r>
              <a:rPr lang="de-DE" sz="2800" dirty="0">
                <a:solidFill>
                  <a:schemeClr val="accent3">
                    <a:lumMod val="75000"/>
                  </a:schemeClr>
                </a:solidFill>
              </a:rPr>
              <a:t>-Prüfwerkzeuge kennen und geht mit uns auf die Suche nach der Wahrheit.</a:t>
            </a:r>
          </a:p>
          <a:p>
            <a:pPr marL="0" indent="0">
              <a:buFont typeface="Arial" pitchFamily="34" charset="0"/>
              <a:buNone/>
            </a:pPr>
            <a:endParaRPr lang="de-DE" sz="2800" dirty="0">
              <a:solidFill>
                <a:schemeClr val="accent3">
                  <a:lumMod val="75000"/>
                </a:schemeClr>
              </a:solidFill>
            </a:endParaRPr>
          </a:p>
          <a:p>
            <a:pPr marL="0" indent="0">
              <a:buFont typeface="Arial" pitchFamily="34" charset="0"/>
              <a:buNone/>
            </a:pPr>
            <a:r>
              <a:rPr lang="de-DE" sz="2800" dirty="0">
                <a:solidFill>
                  <a:schemeClr val="accent3">
                    <a:lumMod val="75000"/>
                  </a:schemeClr>
                </a:solidFill>
              </a:rPr>
              <a:t>Und jetzt: 	</a:t>
            </a:r>
            <a:r>
              <a:rPr lang="de-DE" sz="2800" dirty="0" smtClean="0">
                <a:solidFill>
                  <a:schemeClr val="accent3">
                    <a:lumMod val="75000"/>
                  </a:schemeClr>
                </a:solidFill>
              </a:rPr>
              <a:t>	</a:t>
            </a:r>
            <a:r>
              <a:rPr lang="de-DE" sz="5400" dirty="0" smtClean="0">
                <a:solidFill>
                  <a:srgbClr val="FF0000"/>
                </a:solidFill>
              </a:rPr>
              <a:t>Pause</a:t>
            </a:r>
            <a:endParaRPr lang="de-DE" sz="5400" dirty="0">
              <a:solidFill>
                <a:srgbClr val="FF0000"/>
              </a:solidFill>
            </a:endParaRPr>
          </a:p>
          <a:p>
            <a:pPr marL="0" indent="0">
              <a:buFont typeface="Arial" pitchFamily="34" charset="0"/>
              <a:buNone/>
            </a:pPr>
            <a:endParaRPr lang="de-DE" sz="2800" dirty="0">
              <a:solidFill>
                <a:schemeClr val="accent3">
                  <a:lumMod val="75000"/>
                </a:schemeClr>
              </a:solidFill>
            </a:endParaRPr>
          </a:p>
        </p:txBody>
      </p:sp>
    </p:spTree>
    <p:extLst>
      <p:ext uri="{BB962C8B-B14F-4D97-AF65-F5344CB8AC3E}">
        <p14:creationId xmlns:p14="http://schemas.microsoft.com/office/powerpoint/2010/main" val="418700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err="1">
                <a:solidFill>
                  <a:schemeClr val="bg1"/>
                </a:solidFill>
              </a:rPr>
              <a:t>FakeNews</a:t>
            </a:r>
            <a:r>
              <a:rPr lang="de-DE" dirty="0">
                <a:solidFill>
                  <a:schemeClr val="bg1"/>
                </a:solidFill>
              </a:rPr>
              <a:t> Prüfwerkzeuge</a:t>
            </a:r>
          </a:p>
        </p:txBody>
      </p:sp>
      <p:sp>
        <p:nvSpPr>
          <p:cNvPr id="14" name="Inhaltsplatzhalter 13"/>
          <p:cNvSpPr>
            <a:spLocks noGrp="1"/>
          </p:cNvSpPr>
          <p:nvPr>
            <p:ph idx="1"/>
          </p:nvPr>
        </p:nvSpPr>
        <p:spPr>
          <a:xfrm>
            <a:off x="1524000" y="1828801"/>
            <a:ext cx="9144000" cy="4267200"/>
          </a:xfrm>
        </p:spPr>
        <p:txBody>
          <a:bodyPr rtlCol="0"/>
          <a:lstStyle/>
          <a:p>
            <a:pPr rtl="0">
              <a:buClr>
                <a:schemeClr val="accent3">
                  <a:lumMod val="75000"/>
                </a:schemeClr>
              </a:buClr>
            </a:pPr>
            <a:r>
              <a:rPr lang="de-DE" sz="2400" dirty="0">
                <a:solidFill>
                  <a:schemeClr val="accent3">
                    <a:lumMod val="75000"/>
                  </a:schemeClr>
                </a:solidFill>
              </a:rPr>
              <a:t>Werkzeug 1: Quelle prüfen</a:t>
            </a:r>
          </a:p>
          <a:p>
            <a:pPr rtl="0">
              <a:buClr>
                <a:schemeClr val="accent3">
                  <a:lumMod val="75000"/>
                </a:schemeClr>
              </a:buClr>
            </a:pPr>
            <a:r>
              <a:rPr lang="de-DE" sz="2400" dirty="0">
                <a:solidFill>
                  <a:schemeClr val="accent3">
                    <a:lumMod val="75000"/>
                  </a:schemeClr>
                </a:solidFill>
              </a:rPr>
              <a:t>Werkzeug 2: Autor und Impressum prüfen</a:t>
            </a:r>
          </a:p>
          <a:p>
            <a:pPr rtl="0">
              <a:buClr>
                <a:schemeClr val="accent3">
                  <a:lumMod val="75000"/>
                </a:schemeClr>
              </a:buClr>
            </a:pPr>
            <a:r>
              <a:rPr lang="de-DE" sz="2400" dirty="0">
                <a:solidFill>
                  <a:schemeClr val="accent3">
                    <a:lumMod val="75000"/>
                  </a:schemeClr>
                </a:solidFill>
              </a:rPr>
              <a:t>Werkzeug 3: Zeitschiene + Datumsangaben prüfen</a:t>
            </a:r>
          </a:p>
          <a:p>
            <a:pPr rtl="0">
              <a:buClr>
                <a:schemeClr val="accent3">
                  <a:lumMod val="75000"/>
                </a:schemeClr>
              </a:buClr>
            </a:pPr>
            <a:r>
              <a:rPr lang="de-DE" sz="2400" dirty="0">
                <a:solidFill>
                  <a:schemeClr val="accent3">
                    <a:lumMod val="75000"/>
                  </a:schemeClr>
                </a:solidFill>
              </a:rPr>
              <a:t>Werkzeug 4: Bilder prüfen</a:t>
            </a:r>
          </a:p>
          <a:p>
            <a:pPr rtl="0">
              <a:buClr>
                <a:schemeClr val="accent3">
                  <a:lumMod val="75000"/>
                </a:schemeClr>
              </a:buClr>
            </a:pPr>
            <a:r>
              <a:rPr lang="de-DE" sz="2400" dirty="0">
                <a:solidFill>
                  <a:schemeClr val="accent3">
                    <a:lumMod val="75000"/>
                  </a:schemeClr>
                </a:solidFill>
              </a:rPr>
              <a:t>Werkzeug 5: Meinung? Satire? Schlechter Scherz?</a:t>
            </a:r>
          </a:p>
          <a:p>
            <a:pPr marL="0" indent="0">
              <a:buNone/>
            </a:pPr>
            <a:endParaRPr lang="de-DE" dirty="0">
              <a:solidFill>
                <a:schemeClr val="accent3">
                  <a:lumMod val="75000"/>
                </a:schemeClr>
              </a:solidFill>
            </a:endParaRPr>
          </a:p>
          <a:p>
            <a:pPr marL="0" indent="0">
              <a:buNone/>
            </a:pPr>
            <a:r>
              <a:rPr lang="de-DE" sz="2400" dirty="0">
                <a:solidFill>
                  <a:schemeClr val="accent3">
                    <a:lumMod val="75000"/>
                  </a:schemeClr>
                </a:solidFill>
              </a:rPr>
              <a:t>Die Erklärungen findet ihr auch im </a:t>
            </a:r>
            <a:r>
              <a:rPr lang="de-DE" sz="2400" dirty="0" err="1">
                <a:solidFill>
                  <a:schemeClr val="accent3">
                    <a:lumMod val="75000"/>
                  </a:schemeClr>
                </a:solidFill>
              </a:rPr>
              <a:t>Padlet</a:t>
            </a:r>
            <a:r>
              <a:rPr lang="de-DE" sz="2400" dirty="0">
                <a:solidFill>
                  <a:schemeClr val="accent3">
                    <a:lumMod val="75000"/>
                  </a:schemeClr>
                </a:solidFill>
              </a:rPr>
              <a:t> aufgelistet</a:t>
            </a:r>
            <a:r>
              <a:rPr lang="de-DE" sz="2400" dirty="0">
                <a:solidFill>
                  <a:schemeClr val="bg1"/>
                </a:solidFill>
              </a:rPr>
              <a:t>.</a:t>
            </a:r>
          </a:p>
          <a:p>
            <a:pPr rtl="0"/>
            <a:endParaRPr lang="de-DE" dirty="0">
              <a:solidFill>
                <a:schemeClr val="accent1">
                  <a:lumMod val="50000"/>
                </a:schemeClr>
              </a:solidFill>
            </a:endParaRPr>
          </a:p>
        </p:txBody>
      </p:sp>
      <p:pic>
        <p:nvPicPr>
          <p:cNvPr id="3" name="Grafik 2">
            <a:extLst>
              <a:ext uri="{FF2B5EF4-FFF2-40B4-BE49-F238E27FC236}">
                <a16:creationId xmlns:a16="http://schemas.microsoft.com/office/drawing/2014/main" id="{FD852150-A08E-4FB6-BEC5-B34DDAC0DDFC}"/>
              </a:ext>
            </a:extLst>
          </p:cNvPr>
          <p:cNvPicPr>
            <a:picLocks noChangeAspect="1"/>
          </p:cNvPicPr>
          <p:nvPr/>
        </p:nvPicPr>
        <p:blipFill>
          <a:blip r:embed="rId2"/>
          <a:stretch>
            <a:fillRect/>
          </a:stretch>
        </p:blipFill>
        <p:spPr>
          <a:xfrm>
            <a:off x="8792744" y="1028701"/>
            <a:ext cx="2903734" cy="5067300"/>
          </a:xfrm>
          <a:prstGeom prst="rect">
            <a:avLst/>
          </a:prstGeom>
        </p:spPr>
      </p:pic>
    </p:spTree>
    <p:extLst>
      <p:ext uri="{BB962C8B-B14F-4D97-AF65-F5344CB8AC3E}">
        <p14:creationId xmlns:p14="http://schemas.microsoft.com/office/powerpoint/2010/main" val="304282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8406A2-4637-4EBD-B6C2-9B847CC53304}"/>
              </a:ext>
            </a:extLst>
          </p:cNvPr>
          <p:cNvSpPr>
            <a:spLocks noGrp="1"/>
          </p:cNvSpPr>
          <p:nvPr>
            <p:ph type="title"/>
          </p:nvPr>
        </p:nvSpPr>
        <p:spPr>
          <a:xfrm>
            <a:off x="3647872" y="457200"/>
            <a:ext cx="7020128" cy="1143000"/>
          </a:xfrm>
        </p:spPr>
        <p:txBody>
          <a:bodyPr/>
          <a:lstStyle/>
          <a:p>
            <a:r>
              <a:rPr lang="de-DE" dirty="0"/>
              <a:t>Langer Lockdown – was nun?</a:t>
            </a:r>
          </a:p>
        </p:txBody>
      </p:sp>
      <p:sp>
        <p:nvSpPr>
          <p:cNvPr id="3" name="Inhaltsplatzhalter 2">
            <a:extLst>
              <a:ext uri="{FF2B5EF4-FFF2-40B4-BE49-F238E27FC236}">
                <a16:creationId xmlns:a16="http://schemas.microsoft.com/office/drawing/2014/main" id="{FA6A0F52-8165-41A3-8059-CFEBACDF5381}"/>
              </a:ext>
            </a:extLst>
          </p:cNvPr>
          <p:cNvSpPr>
            <a:spLocks noGrp="1"/>
          </p:cNvSpPr>
          <p:nvPr>
            <p:ph idx="1"/>
          </p:nvPr>
        </p:nvSpPr>
        <p:spPr>
          <a:xfrm>
            <a:off x="1524000" y="2011680"/>
            <a:ext cx="9144000" cy="4267200"/>
          </a:xfrm>
        </p:spPr>
        <p:txBody>
          <a:bodyPr>
            <a:normAutofit fontScale="77500" lnSpcReduction="20000"/>
          </a:bodyPr>
          <a:lstStyle/>
          <a:p>
            <a:r>
              <a:rPr lang="de-DE" b="1" dirty="0" smtClean="0">
                <a:solidFill>
                  <a:schemeClr val="bg1"/>
                </a:solidFill>
              </a:rPr>
              <a:t>Literaturrecherche + Vormerkung eingeben (Pick &amp; </a:t>
            </a:r>
            <a:r>
              <a:rPr lang="de-DE" b="1" dirty="0" err="1" smtClean="0">
                <a:solidFill>
                  <a:schemeClr val="bg1"/>
                </a:solidFill>
              </a:rPr>
              <a:t>Collect</a:t>
            </a:r>
            <a:r>
              <a:rPr lang="de-DE" b="1" dirty="0" smtClean="0">
                <a:solidFill>
                  <a:schemeClr val="bg1"/>
                </a:solidFill>
              </a:rPr>
              <a:t>)</a:t>
            </a:r>
            <a:r>
              <a:rPr lang="de-DE" b="1" dirty="0">
                <a:solidFill>
                  <a:schemeClr val="bg1"/>
                </a:solidFill>
              </a:rPr>
              <a:t/>
            </a:r>
            <a:br>
              <a:rPr lang="de-DE" b="1" dirty="0">
                <a:solidFill>
                  <a:schemeClr val="bg1"/>
                </a:solidFill>
              </a:rPr>
            </a:br>
            <a:r>
              <a:rPr lang="de-DE" dirty="0">
                <a:solidFill>
                  <a:schemeClr val="bg1"/>
                </a:solidFill>
              </a:rPr>
              <a:t>Klasse:  alle Jahrgangsstufen</a:t>
            </a:r>
            <a:br>
              <a:rPr lang="de-DE" dirty="0">
                <a:solidFill>
                  <a:schemeClr val="bg1"/>
                </a:solidFill>
              </a:rPr>
            </a:br>
            <a:r>
              <a:rPr lang="de-DE" dirty="0">
                <a:solidFill>
                  <a:schemeClr val="bg1"/>
                </a:solidFill>
              </a:rPr>
              <a:t>Dauer: 15-30 Minuten</a:t>
            </a:r>
          </a:p>
          <a:p>
            <a:r>
              <a:rPr lang="de-DE" b="1" dirty="0" smtClean="0">
                <a:solidFill>
                  <a:schemeClr val="bg1"/>
                </a:solidFill>
              </a:rPr>
              <a:t>Literatursuche für die Facharbeit für die Q1</a:t>
            </a:r>
            <a:br>
              <a:rPr lang="de-DE" b="1" dirty="0" smtClean="0">
                <a:solidFill>
                  <a:schemeClr val="bg1"/>
                </a:solidFill>
              </a:rPr>
            </a:br>
            <a:r>
              <a:rPr lang="de-DE" dirty="0" smtClean="0">
                <a:solidFill>
                  <a:schemeClr val="bg1"/>
                </a:solidFill>
              </a:rPr>
              <a:t>Dauer: 140 Minuten</a:t>
            </a:r>
          </a:p>
          <a:p>
            <a:r>
              <a:rPr lang="de-DE" b="1" dirty="0" smtClean="0">
                <a:solidFill>
                  <a:schemeClr val="bg1"/>
                </a:solidFill>
              </a:rPr>
              <a:t>PowerPoint </a:t>
            </a:r>
            <a:r>
              <a:rPr lang="de-DE" b="1" dirty="0">
                <a:solidFill>
                  <a:schemeClr val="bg1"/>
                </a:solidFill>
              </a:rPr>
              <a:t>Schulung </a:t>
            </a:r>
            <a:br>
              <a:rPr lang="de-DE" b="1" dirty="0">
                <a:solidFill>
                  <a:schemeClr val="bg1"/>
                </a:solidFill>
              </a:rPr>
            </a:br>
            <a:r>
              <a:rPr lang="de-DE" dirty="0">
                <a:solidFill>
                  <a:schemeClr val="bg1"/>
                </a:solidFill>
              </a:rPr>
              <a:t>Klasse 5 - 11, angepasst an das Alter und die Vorkenntnisse</a:t>
            </a:r>
            <a:br>
              <a:rPr lang="de-DE" dirty="0">
                <a:solidFill>
                  <a:schemeClr val="bg1"/>
                </a:solidFill>
              </a:rPr>
            </a:br>
            <a:r>
              <a:rPr lang="de-DE" dirty="0">
                <a:solidFill>
                  <a:schemeClr val="bg1"/>
                </a:solidFill>
              </a:rPr>
              <a:t>Dauer: 60 - 120 Minuten</a:t>
            </a:r>
          </a:p>
          <a:p>
            <a:r>
              <a:rPr lang="de-DE" b="1" dirty="0">
                <a:solidFill>
                  <a:schemeClr val="bg1"/>
                </a:solidFill>
              </a:rPr>
              <a:t>3D-Drucker-Workshop</a:t>
            </a:r>
            <a:br>
              <a:rPr lang="de-DE" b="1" dirty="0">
                <a:solidFill>
                  <a:schemeClr val="bg1"/>
                </a:solidFill>
              </a:rPr>
            </a:br>
            <a:r>
              <a:rPr lang="de-DE" dirty="0">
                <a:solidFill>
                  <a:schemeClr val="bg1"/>
                </a:solidFill>
              </a:rPr>
              <a:t>Klasse  7 – 11</a:t>
            </a:r>
            <a:br>
              <a:rPr lang="de-DE" dirty="0">
                <a:solidFill>
                  <a:schemeClr val="bg1"/>
                </a:solidFill>
              </a:rPr>
            </a:br>
            <a:r>
              <a:rPr lang="de-DE" dirty="0">
                <a:solidFill>
                  <a:schemeClr val="bg1"/>
                </a:solidFill>
              </a:rPr>
              <a:t>Teilnehmerzahl: max. 10 TN, freiwillige Teilnahme als AG</a:t>
            </a:r>
            <a:br>
              <a:rPr lang="de-DE" dirty="0">
                <a:solidFill>
                  <a:schemeClr val="bg1"/>
                </a:solidFill>
              </a:rPr>
            </a:br>
            <a:r>
              <a:rPr lang="de-DE" dirty="0">
                <a:solidFill>
                  <a:schemeClr val="bg1"/>
                </a:solidFill>
              </a:rPr>
              <a:t>Dauer: 90 Minuten</a:t>
            </a:r>
          </a:p>
          <a:p>
            <a:r>
              <a:rPr lang="de-DE" b="1" dirty="0">
                <a:solidFill>
                  <a:schemeClr val="bg1"/>
                </a:solidFill>
              </a:rPr>
              <a:t>Bild- und andere Urheberrechte (in Arbeit)</a:t>
            </a:r>
            <a:br>
              <a:rPr lang="de-DE" b="1" dirty="0">
                <a:solidFill>
                  <a:schemeClr val="bg1"/>
                </a:solidFill>
              </a:rPr>
            </a:br>
            <a:r>
              <a:rPr lang="de-DE" dirty="0">
                <a:solidFill>
                  <a:schemeClr val="bg1"/>
                </a:solidFill>
              </a:rPr>
              <a:t>Klasse 5 - 11</a:t>
            </a:r>
            <a:br>
              <a:rPr lang="de-DE" dirty="0">
                <a:solidFill>
                  <a:schemeClr val="bg1"/>
                </a:solidFill>
              </a:rPr>
            </a:br>
            <a:r>
              <a:rPr lang="de-DE" dirty="0">
                <a:solidFill>
                  <a:schemeClr val="bg1"/>
                </a:solidFill>
              </a:rPr>
              <a:t>Dauer 60 Minuten</a:t>
            </a:r>
            <a:r>
              <a:rPr lang="de-DE" b="1" dirty="0">
                <a:solidFill>
                  <a:schemeClr val="bg1"/>
                </a:solidFill>
              </a:rPr>
              <a:t/>
            </a:r>
            <a:br>
              <a:rPr lang="de-DE" b="1" dirty="0">
                <a:solidFill>
                  <a:schemeClr val="bg1"/>
                </a:solidFill>
              </a:rPr>
            </a:br>
            <a:r>
              <a:rPr lang="de-DE" b="1" dirty="0"/>
              <a:t/>
            </a:r>
            <a:br>
              <a:rPr lang="de-DE" b="1" dirty="0"/>
            </a:br>
            <a:endParaRPr lang="de-DE" dirty="0">
              <a:solidFill>
                <a:schemeClr val="bg1"/>
              </a:solidFill>
            </a:endParaRPr>
          </a:p>
          <a:p>
            <a:pPr lvl="5"/>
            <a:r>
              <a:rPr lang="de-DE" sz="2000" b="1" dirty="0" err="1">
                <a:solidFill>
                  <a:schemeClr val="bg1"/>
                </a:solidFill>
              </a:rPr>
              <a:t>FakeHunter</a:t>
            </a:r>
            <a:r>
              <a:rPr lang="de-DE" sz="2000" b="1" dirty="0">
                <a:solidFill>
                  <a:schemeClr val="bg1"/>
                </a:solidFill>
              </a:rPr>
              <a:t> Workshop für 8. und 9. Klassen</a:t>
            </a:r>
          </a:p>
          <a:p>
            <a:pPr marL="1280160" lvl="4" indent="0">
              <a:buNone/>
            </a:pPr>
            <a:endParaRPr lang="de-DE" sz="2000" dirty="0">
              <a:solidFill>
                <a:schemeClr val="bg1"/>
              </a:solidFill>
            </a:endParaRPr>
          </a:p>
        </p:txBody>
      </p:sp>
      <p:pic>
        <p:nvPicPr>
          <p:cNvPr id="4" name="Grafik 3" descr="Ein Bild, das Text enthält.&#10;&#10;Automatisch generierte Beschreibung">
            <a:extLst>
              <a:ext uri="{FF2B5EF4-FFF2-40B4-BE49-F238E27FC236}">
                <a16:creationId xmlns:a16="http://schemas.microsoft.com/office/drawing/2014/main" id="{C1081038-456D-4152-BE64-7B17F8F4490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20002" y="58420"/>
            <a:ext cx="2707054" cy="1656080"/>
          </a:xfrm>
          <a:prstGeom prst="rect">
            <a:avLst/>
          </a:prstGeom>
        </p:spPr>
      </p:pic>
      <p:sp>
        <p:nvSpPr>
          <p:cNvPr id="5" name="Pfeil: nach rechts 4">
            <a:extLst>
              <a:ext uri="{FF2B5EF4-FFF2-40B4-BE49-F238E27FC236}">
                <a16:creationId xmlns:a16="http://schemas.microsoft.com/office/drawing/2014/main" id="{01C098B8-52A2-449E-BFD7-FAA6B9BB3BDA}"/>
              </a:ext>
            </a:extLst>
          </p:cNvPr>
          <p:cNvSpPr/>
          <p:nvPr/>
        </p:nvSpPr>
        <p:spPr>
          <a:xfrm>
            <a:off x="1944100" y="5933375"/>
            <a:ext cx="1112363" cy="213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2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bg1"/>
                </a:solidFill>
              </a:rPr>
              <a:t>Werkzeug 1: Quelle prüfen</a:t>
            </a:r>
            <a:endParaRPr dirty="0">
              <a:solidFill>
                <a:schemeClr val="bg1"/>
              </a:solidFill>
            </a:endParaRPr>
          </a:p>
        </p:txBody>
      </p:sp>
      <p:sp>
        <p:nvSpPr>
          <p:cNvPr id="3" name="Textplatzhalter 2"/>
          <p:cNvSpPr>
            <a:spLocks noGrp="1"/>
          </p:cNvSpPr>
          <p:nvPr>
            <p:ph type="body" idx="1"/>
          </p:nvPr>
        </p:nvSpPr>
        <p:spPr/>
        <p:txBody>
          <a:bodyPr rtlCol="0"/>
          <a:lstStyle/>
          <a:p>
            <a:pPr rtl="0"/>
            <a:r>
              <a:rPr lang="de-DE" dirty="0"/>
              <a:t>Namensgebung und Verifizierung</a:t>
            </a:r>
            <a:endParaRPr dirty="0"/>
          </a:p>
        </p:txBody>
      </p:sp>
      <p:sp>
        <p:nvSpPr>
          <p:cNvPr id="4" name="Inhaltsplatzhalter 3"/>
          <p:cNvSpPr>
            <a:spLocks noGrp="1"/>
          </p:cNvSpPr>
          <p:nvPr>
            <p:ph sz="half" idx="2"/>
          </p:nvPr>
        </p:nvSpPr>
        <p:spPr/>
        <p:txBody>
          <a:bodyPr rtlCol="0"/>
          <a:lstStyle/>
          <a:p>
            <a:pPr rtl="0">
              <a:buClr>
                <a:schemeClr val="accent3">
                  <a:lumMod val="75000"/>
                </a:schemeClr>
              </a:buClr>
            </a:pPr>
            <a:r>
              <a:rPr lang="de-DE" dirty="0">
                <a:solidFill>
                  <a:schemeClr val="accent3">
                    <a:lumMod val="75000"/>
                  </a:schemeClr>
                </a:solidFill>
              </a:rPr>
              <a:t>Ist der Name der Quelle (Webseite, Netzwerk) seriös?</a:t>
            </a:r>
          </a:p>
          <a:p>
            <a:pPr rtl="0">
              <a:buClr>
                <a:schemeClr val="accent3">
                  <a:lumMod val="75000"/>
                </a:schemeClr>
              </a:buClr>
            </a:pPr>
            <a:r>
              <a:rPr lang="de-DE" dirty="0">
                <a:solidFill>
                  <a:schemeClr val="accent3">
                    <a:lumMod val="75000"/>
                  </a:schemeClr>
                </a:solidFill>
              </a:rPr>
              <a:t>Ist die Quelle vielleicht ein Blog? Was könnte darauf hinweisen?</a:t>
            </a:r>
          </a:p>
          <a:p>
            <a:pPr rtl="0">
              <a:buClr>
                <a:schemeClr val="accent3">
                  <a:lumMod val="75000"/>
                </a:schemeClr>
              </a:buClr>
            </a:pPr>
            <a:r>
              <a:rPr lang="de-DE" dirty="0">
                <a:solidFill>
                  <a:schemeClr val="accent3">
                    <a:lumMod val="75000"/>
                  </a:schemeClr>
                </a:solidFill>
              </a:rPr>
              <a:t>Welche Ziele verfolgt die Webseite oder das Netzwerk?</a:t>
            </a:r>
          </a:p>
          <a:p>
            <a:pPr rtl="0">
              <a:buClr>
                <a:schemeClr val="accent3">
                  <a:lumMod val="75000"/>
                </a:schemeClr>
              </a:buClr>
            </a:pPr>
            <a:r>
              <a:rPr lang="de-DE" dirty="0">
                <a:solidFill>
                  <a:schemeClr val="accent3">
                    <a:lumMod val="75000"/>
                  </a:schemeClr>
                </a:solidFill>
              </a:rPr>
              <a:t>Kannst du ihr trauen?</a:t>
            </a:r>
          </a:p>
          <a:p>
            <a:pPr rtl="0"/>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Artikel der Quelle und Quellen</a:t>
            </a:r>
            <a:endParaRPr dirty="0"/>
          </a:p>
        </p:txBody>
      </p:sp>
      <p:sp>
        <p:nvSpPr>
          <p:cNvPr id="6" name="Inhaltsplatzhalter 5"/>
          <p:cNvSpPr>
            <a:spLocks noGrp="1"/>
          </p:cNvSpPr>
          <p:nvPr>
            <p:ph sz="quarter" idx="4"/>
          </p:nvPr>
        </p:nvSpPr>
        <p:spPr/>
        <p:txBody>
          <a:bodyPr rtlCol="0"/>
          <a:lstStyle/>
          <a:p>
            <a:pPr rtl="0">
              <a:buClr>
                <a:schemeClr val="accent3">
                  <a:lumMod val="75000"/>
                </a:schemeClr>
              </a:buClr>
            </a:pPr>
            <a:r>
              <a:rPr lang="de-DE" dirty="0">
                <a:solidFill>
                  <a:schemeClr val="accent3">
                    <a:lumMod val="75000"/>
                  </a:schemeClr>
                </a:solidFill>
              </a:rPr>
              <a:t>Sind andere Artikel der Quelle im ähnlichen Format geschrieben?</a:t>
            </a:r>
          </a:p>
          <a:p>
            <a:pPr rtl="0">
              <a:buClr>
                <a:schemeClr val="accent3">
                  <a:lumMod val="75000"/>
                </a:schemeClr>
              </a:buClr>
            </a:pPr>
            <a:r>
              <a:rPr lang="de-DE" dirty="0">
                <a:solidFill>
                  <a:schemeClr val="accent3">
                    <a:lumMod val="75000"/>
                  </a:schemeClr>
                </a:solidFill>
              </a:rPr>
              <a:t>Sind die Überschriften der Artikel reißerisch oder sogar bösartig? Wenn ja, welche?</a:t>
            </a:r>
          </a:p>
          <a:p>
            <a:pPr rtl="0">
              <a:buClr>
                <a:schemeClr val="accent3">
                  <a:lumMod val="75000"/>
                </a:schemeClr>
              </a:buClr>
            </a:pPr>
            <a:r>
              <a:rPr lang="de-DE" dirty="0">
                <a:solidFill>
                  <a:schemeClr val="accent3">
                    <a:lumMod val="75000"/>
                  </a:schemeClr>
                </a:solidFill>
              </a:rPr>
              <a:t>Sind andere Quellen angegeben und belegen sie dann auch die Nachricht? Wenn ja, welche?</a:t>
            </a: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36403075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bg1"/>
                </a:solidFill>
              </a:rPr>
              <a:t>Werkzeug 2: Autor und Impressum</a:t>
            </a:r>
            <a:endParaRPr dirty="0">
              <a:solidFill>
                <a:schemeClr val="bg1"/>
              </a:solidFill>
            </a:endParaRPr>
          </a:p>
        </p:txBody>
      </p:sp>
      <p:sp>
        <p:nvSpPr>
          <p:cNvPr id="3" name="Textplatzhalter 2"/>
          <p:cNvSpPr>
            <a:spLocks noGrp="1"/>
          </p:cNvSpPr>
          <p:nvPr>
            <p:ph type="body" idx="1"/>
          </p:nvPr>
        </p:nvSpPr>
        <p:spPr/>
        <p:txBody>
          <a:bodyPr rtlCol="0"/>
          <a:lstStyle/>
          <a:p>
            <a:pPr rtl="0"/>
            <a:r>
              <a:rPr lang="de-DE" dirty="0"/>
              <a:t>Autor</a:t>
            </a:r>
            <a:endParaRPr dirty="0"/>
          </a:p>
        </p:txBody>
      </p:sp>
      <p:sp>
        <p:nvSpPr>
          <p:cNvPr id="4" name="Inhaltsplatzhalter 3"/>
          <p:cNvSpPr>
            <a:spLocks noGrp="1"/>
          </p:cNvSpPr>
          <p:nvPr>
            <p:ph sz="half" idx="2"/>
          </p:nvPr>
        </p:nvSpPr>
        <p:spPr/>
        <p:txBody>
          <a:bodyPr rtlCol="0"/>
          <a:lstStyle/>
          <a:p>
            <a:pPr rtl="0">
              <a:buClr>
                <a:schemeClr val="accent3">
                  <a:lumMod val="75000"/>
                </a:schemeClr>
              </a:buClr>
            </a:pPr>
            <a:r>
              <a:rPr lang="de-DE" dirty="0">
                <a:solidFill>
                  <a:schemeClr val="accent3">
                    <a:lumMod val="75000"/>
                  </a:schemeClr>
                </a:solidFill>
              </a:rPr>
              <a:t>Ist ein Autor zu dem Artikel angegeben? Wenn ja, welcher?</a:t>
            </a:r>
          </a:p>
          <a:p>
            <a:pPr rtl="0">
              <a:buClr>
                <a:schemeClr val="accent3">
                  <a:lumMod val="75000"/>
                </a:schemeClr>
              </a:buClr>
            </a:pPr>
            <a:r>
              <a:rPr lang="de-DE" dirty="0">
                <a:solidFill>
                  <a:schemeClr val="accent3">
                    <a:lumMod val="75000"/>
                  </a:schemeClr>
                </a:solidFill>
              </a:rPr>
              <a:t>Gibt es diese Person wirklich (Suchmaschine)?</a:t>
            </a:r>
          </a:p>
          <a:p>
            <a:pPr rtl="0">
              <a:buClr>
                <a:schemeClr val="accent3">
                  <a:lumMod val="75000"/>
                </a:schemeClr>
              </a:buClr>
            </a:pPr>
            <a:r>
              <a:rPr lang="de-DE" dirty="0">
                <a:solidFill>
                  <a:schemeClr val="accent3">
                    <a:lumMod val="75000"/>
                  </a:schemeClr>
                </a:solidFill>
              </a:rPr>
              <a:t>Wo schreibt der Autor noch?</a:t>
            </a:r>
          </a:p>
          <a:p>
            <a:pPr rtl="0"/>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Impressum</a:t>
            </a:r>
            <a:endParaRPr dirty="0"/>
          </a:p>
        </p:txBody>
      </p:sp>
      <p:sp>
        <p:nvSpPr>
          <p:cNvPr id="6" name="Inhaltsplatzhalter 5"/>
          <p:cNvSpPr>
            <a:spLocks noGrp="1"/>
          </p:cNvSpPr>
          <p:nvPr>
            <p:ph sz="quarter" idx="4"/>
          </p:nvPr>
        </p:nvSpPr>
        <p:spPr/>
        <p:txBody>
          <a:bodyPr rtlCol="0"/>
          <a:lstStyle/>
          <a:p>
            <a:pPr rtl="0">
              <a:buClr>
                <a:schemeClr val="accent3">
                  <a:lumMod val="75000"/>
                </a:schemeClr>
              </a:buClr>
            </a:pPr>
            <a:r>
              <a:rPr lang="de-DE" dirty="0">
                <a:solidFill>
                  <a:schemeClr val="accent3">
                    <a:lumMod val="75000"/>
                  </a:schemeClr>
                </a:solidFill>
              </a:rPr>
              <a:t>Enthält die Seite ein Impressum?</a:t>
            </a:r>
          </a:p>
          <a:p>
            <a:pPr rtl="0">
              <a:buClr>
                <a:schemeClr val="accent3">
                  <a:lumMod val="75000"/>
                </a:schemeClr>
              </a:buClr>
            </a:pPr>
            <a:r>
              <a:rPr lang="de-DE" dirty="0">
                <a:solidFill>
                  <a:schemeClr val="accent3">
                    <a:lumMod val="75000"/>
                  </a:schemeClr>
                </a:solidFill>
              </a:rPr>
              <a:t>Sind die Angaben im Impressum glaubwürdig?</a:t>
            </a:r>
          </a:p>
          <a:p>
            <a:pPr rtl="0">
              <a:buClr>
                <a:schemeClr val="accent3">
                  <a:lumMod val="75000"/>
                </a:schemeClr>
              </a:buClr>
            </a:pPr>
            <a:r>
              <a:rPr lang="de-DE" dirty="0">
                <a:solidFill>
                  <a:schemeClr val="accent3">
                    <a:lumMod val="75000"/>
                  </a:schemeClr>
                </a:solidFill>
              </a:rPr>
              <a:t>Gibt es die Verantwortlichen der Seite wirklich (Suchmaschine)?</a:t>
            </a:r>
          </a:p>
          <a:p>
            <a:pPr rtl="0">
              <a:buClr>
                <a:schemeClr val="accent3">
                  <a:lumMod val="75000"/>
                </a:schemeClr>
              </a:buClr>
            </a:pPr>
            <a:r>
              <a:rPr lang="de-DE" dirty="0">
                <a:solidFill>
                  <a:schemeClr val="accent3">
                    <a:lumMod val="75000"/>
                  </a:schemeClr>
                </a:solidFill>
              </a:rPr>
              <a:t>Ist die angegebene Adresse korrekt?</a:t>
            </a:r>
          </a:p>
          <a:p>
            <a:pPr rtl="0">
              <a:buClr>
                <a:schemeClr val="accent3">
                  <a:lumMod val="75000"/>
                </a:schemeClr>
              </a:buClr>
            </a:pPr>
            <a:r>
              <a:rPr lang="de-DE" dirty="0">
                <a:solidFill>
                  <a:schemeClr val="accent3">
                    <a:lumMod val="75000"/>
                  </a:schemeClr>
                </a:solidFill>
              </a:rPr>
              <a:t>Gibt es einen Abschnitt zur Datenschutzgrundverordnung?</a:t>
            </a: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14015837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7047" y="685800"/>
            <a:ext cx="10165599" cy="841443"/>
          </a:xfrm>
        </p:spPr>
        <p:txBody>
          <a:bodyPr rtlCol="0"/>
          <a:lstStyle/>
          <a:p>
            <a:pPr rtl="0"/>
            <a:r>
              <a:rPr lang="de-DE" dirty="0">
                <a:solidFill>
                  <a:schemeClr val="bg1"/>
                </a:solidFill>
              </a:rPr>
              <a:t>Werkzeug 3: Zeitschiene und Datumsangaben</a:t>
            </a:r>
            <a:endParaRPr dirty="0">
              <a:solidFill>
                <a:schemeClr val="bg1"/>
              </a:solidFill>
            </a:endParaRPr>
          </a:p>
        </p:txBody>
      </p:sp>
      <p:sp>
        <p:nvSpPr>
          <p:cNvPr id="3" name="Textplatzhalter 2"/>
          <p:cNvSpPr>
            <a:spLocks noGrp="1"/>
          </p:cNvSpPr>
          <p:nvPr>
            <p:ph type="body" idx="1"/>
          </p:nvPr>
        </p:nvSpPr>
        <p:spPr/>
        <p:txBody>
          <a:bodyPr rtlCol="0"/>
          <a:lstStyle/>
          <a:p>
            <a:pPr rtl="0"/>
            <a:r>
              <a:rPr lang="de-DE" dirty="0"/>
              <a:t>Zeitschiene</a:t>
            </a:r>
            <a:endParaRPr dirty="0"/>
          </a:p>
        </p:txBody>
      </p:sp>
      <p:sp>
        <p:nvSpPr>
          <p:cNvPr id="4" name="Inhaltsplatzhalter 3"/>
          <p:cNvSpPr>
            <a:spLocks noGrp="1"/>
          </p:cNvSpPr>
          <p:nvPr>
            <p:ph sz="half" idx="2"/>
          </p:nvPr>
        </p:nvSpPr>
        <p:spPr/>
        <p:txBody>
          <a:bodyPr rtlCol="0"/>
          <a:lstStyle/>
          <a:p>
            <a:pPr rtl="0">
              <a:buClr>
                <a:schemeClr val="accent3">
                  <a:lumMod val="75000"/>
                </a:schemeClr>
              </a:buClr>
            </a:pPr>
            <a:r>
              <a:rPr lang="de-DE" dirty="0">
                <a:solidFill>
                  <a:schemeClr val="accent3">
                    <a:lumMod val="75000"/>
                  </a:schemeClr>
                </a:solidFill>
              </a:rPr>
              <a:t>Sind die Zeit- und Datumsangaben im Artikel passend?</a:t>
            </a:r>
          </a:p>
          <a:p>
            <a:pPr rtl="0">
              <a:buClr>
                <a:schemeClr val="accent3">
                  <a:lumMod val="75000"/>
                </a:schemeClr>
              </a:buClr>
            </a:pPr>
            <a:r>
              <a:rPr lang="de-DE" dirty="0">
                <a:solidFill>
                  <a:schemeClr val="accent3">
                    <a:lumMod val="75000"/>
                  </a:schemeClr>
                </a:solidFill>
              </a:rPr>
              <a:t>Gibt es Zeitangaben im Artikel die widersprüchlich sind? Wenn ja, welche?</a:t>
            </a:r>
          </a:p>
          <a:p>
            <a:pPr rtl="0">
              <a:buClr>
                <a:schemeClr val="accent3">
                  <a:lumMod val="75000"/>
                </a:schemeClr>
              </a:buClr>
            </a:pPr>
            <a:r>
              <a:rPr lang="de-DE" dirty="0">
                <a:solidFill>
                  <a:schemeClr val="accent3">
                    <a:lumMod val="75000"/>
                  </a:schemeClr>
                </a:solidFill>
              </a:rPr>
              <a:t>Klingen Zeitangaben im Artikel unwahrscheinlich? Wenn ja, welche genau und warum?</a:t>
            </a:r>
            <a:endParaRPr dirty="0">
              <a:solidFill>
                <a:schemeClr val="accent3">
                  <a:lumMod val="75000"/>
                </a:schemeClr>
              </a:solidFill>
            </a:endParaRPr>
          </a:p>
        </p:txBody>
      </p:sp>
      <p:sp>
        <p:nvSpPr>
          <p:cNvPr id="5" name="Textplatzhalter 4"/>
          <p:cNvSpPr>
            <a:spLocks noGrp="1"/>
          </p:cNvSpPr>
          <p:nvPr>
            <p:ph type="body" sz="quarter" idx="3"/>
          </p:nvPr>
        </p:nvSpPr>
        <p:spPr/>
        <p:txBody>
          <a:bodyPr rtlCol="0"/>
          <a:lstStyle/>
          <a:p>
            <a:pPr rtl="0"/>
            <a:r>
              <a:rPr lang="de-DE" dirty="0"/>
              <a:t>Datum</a:t>
            </a:r>
            <a:endParaRPr dirty="0"/>
          </a:p>
        </p:txBody>
      </p:sp>
      <p:sp>
        <p:nvSpPr>
          <p:cNvPr id="6" name="Inhaltsplatzhalter 5"/>
          <p:cNvSpPr>
            <a:spLocks noGrp="1"/>
          </p:cNvSpPr>
          <p:nvPr>
            <p:ph sz="quarter" idx="4"/>
          </p:nvPr>
        </p:nvSpPr>
        <p:spPr>
          <a:xfrm>
            <a:off x="6327647" y="2514600"/>
            <a:ext cx="5063441" cy="3581401"/>
          </a:xfrm>
        </p:spPr>
        <p:txBody>
          <a:bodyPr rtlCol="0"/>
          <a:lstStyle/>
          <a:p>
            <a:pPr rtl="0">
              <a:buClr>
                <a:schemeClr val="accent3">
                  <a:lumMod val="75000"/>
                </a:schemeClr>
              </a:buClr>
            </a:pPr>
            <a:r>
              <a:rPr lang="de-DE" dirty="0">
                <a:solidFill>
                  <a:schemeClr val="accent3">
                    <a:lumMod val="75000"/>
                  </a:schemeClr>
                </a:solidFill>
              </a:rPr>
              <a:t>Gibt es ein Veröffentlichungsdatum? </a:t>
            </a:r>
          </a:p>
          <a:p>
            <a:pPr rtl="0">
              <a:buClr>
                <a:schemeClr val="accent3">
                  <a:lumMod val="75000"/>
                </a:schemeClr>
              </a:buClr>
            </a:pPr>
            <a:r>
              <a:rPr lang="de-DE" dirty="0">
                <a:solidFill>
                  <a:schemeClr val="accent3">
                    <a:lumMod val="75000"/>
                  </a:schemeClr>
                </a:solidFill>
              </a:rPr>
              <a:t>Wann wurde der Artikel veröffentlicht? </a:t>
            </a:r>
          </a:p>
          <a:p>
            <a:pPr rtl="0">
              <a:buClr>
                <a:schemeClr val="accent3">
                  <a:lumMod val="75000"/>
                </a:schemeClr>
              </a:buClr>
            </a:pPr>
            <a:r>
              <a:rPr lang="de-DE" dirty="0">
                <a:solidFill>
                  <a:schemeClr val="accent3">
                    <a:lumMod val="75000"/>
                  </a:schemeClr>
                </a:solidFill>
              </a:rPr>
              <a:t>Ist der Artikel vielleicht schon älter?</a:t>
            </a:r>
          </a:p>
          <a:p>
            <a:pPr rtl="0">
              <a:buClr>
                <a:schemeClr val="accent3">
                  <a:lumMod val="75000"/>
                </a:schemeClr>
              </a:buClr>
            </a:pPr>
            <a:r>
              <a:rPr lang="de-DE" dirty="0">
                <a:solidFill>
                  <a:schemeClr val="accent3">
                    <a:lumMod val="75000"/>
                  </a:schemeClr>
                </a:solidFill>
              </a:rPr>
              <a:t>Stimmen Veröffentlichung und Zeitangaben im Artikel miteinander überein? Wenn nein, wo sind Unstimmigkeiten?</a:t>
            </a: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37334668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bg1"/>
                </a:solidFill>
              </a:rPr>
              <a:t>Werkzeug 4: Bilder prüfen</a:t>
            </a:r>
            <a:endParaRPr dirty="0">
              <a:solidFill>
                <a:schemeClr val="bg1"/>
              </a:solidFill>
            </a:endParaRPr>
          </a:p>
        </p:txBody>
      </p:sp>
      <p:sp>
        <p:nvSpPr>
          <p:cNvPr id="3" name="Textplatzhalter 2"/>
          <p:cNvSpPr>
            <a:spLocks noGrp="1"/>
          </p:cNvSpPr>
          <p:nvPr>
            <p:ph type="body" idx="1"/>
          </p:nvPr>
        </p:nvSpPr>
        <p:spPr/>
        <p:txBody>
          <a:bodyPr rtlCol="0"/>
          <a:lstStyle/>
          <a:p>
            <a:pPr rtl="0"/>
            <a:r>
              <a:rPr lang="de-DE" dirty="0"/>
              <a:t>Das Bild</a:t>
            </a:r>
            <a:endParaRPr dirty="0"/>
          </a:p>
        </p:txBody>
      </p:sp>
      <p:sp>
        <p:nvSpPr>
          <p:cNvPr id="4" name="Inhaltsplatzhalter 3"/>
          <p:cNvSpPr>
            <a:spLocks noGrp="1"/>
          </p:cNvSpPr>
          <p:nvPr>
            <p:ph sz="half" idx="2"/>
          </p:nvPr>
        </p:nvSpPr>
        <p:spPr/>
        <p:txBody>
          <a:bodyPr rtlCol="0"/>
          <a:lstStyle/>
          <a:p>
            <a:pPr rtl="0">
              <a:buClr>
                <a:schemeClr val="accent3">
                  <a:lumMod val="75000"/>
                </a:schemeClr>
              </a:buClr>
            </a:pPr>
            <a:r>
              <a:rPr lang="de-DE" dirty="0">
                <a:solidFill>
                  <a:schemeClr val="accent3">
                    <a:lumMod val="75000"/>
                  </a:schemeClr>
                </a:solidFill>
              </a:rPr>
              <a:t>Kann das Bild wirklich stimmen?</a:t>
            </a:r>
          </a:p>
          <a:p>
            <a:pPr rtl="0">
              <a:buClr>
                <a:schemeClr val="accent3">
                  <a:lumMod val="75000"/>
                </a:schemeClr>
              </a:buClr>
            </a:pPr>
            <a:r>
              <a:rPr lang="de-DE" dirty="0">
                <a:solidFill>
                  <a:schemeClr val="accent3">
                    <a:lumMod val="75000"/>
                  </a:schemeClr>
                </a:solidFill>
              </a:rPr>
              <a:t>Ist die Situation so vorstellbar?</a:t>
            </a:r>
          </a:p>
          <a:p>
            <a:pPr rtl="0">
              <a:buClr>
                <a:schemeClr val="accent3">
                  <a:lumMod val="75000"/>
                </a:schemeClr>
              </a:buClr>
            </a:pPr>
            <a:r>
              <a:rPr lang="de-DE" dirty="0">
                <a:solidFill>
                  <a:schemeClr val="accent3">
                    <a:lumMod val="75000"/>
                  </a:schemeClr>
                </a:solidFill>
              </a:rPr>
              <a:t>Ist eine Quelle zum oder im Bild angegeben?</a:t>
            </a:r>
          </a:p>
          <a:p>
            <a:pPr rtl="0">
              <a:buClr>
                <a:schemeClr val="accent3">
                  <a:lumMod val="75000"/>
                </a:schemeClr>
              </a:buClr>
            </a:pPr>
            <a:r>
              <a:rPr lang="de-DE" dirty="0">
                <a:solidFill>
                  <a:schemeClr val="accent3">
                    <a:lumMod val="75000"/>
                  </a:schemeClr>
                </a:solidFill>
              </a:rPr>
              <a:t>Ist ein Schriftzug im Bild? Wenn ja, was steht dort?</a:t>
            </a:r>
          </a:p>
          <a:p>
            <a:pPr marL="0" indent="0" rtl="0">
              <a:buNone/>
            </a:pPr>
            <a:endParaRPr lang="de-DE" dirty="0">
              <a:solidFill>
                <a:schemeClr val="accent1">
                  <a:lumMod val="50000"/>
                </a:schemeClr>
              </a:solidFill>
            </a:endParaRPr>
          </a:p>
          <a:p>
            <a:pPr rtl="0"/>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Prüfwerkzeuge</a:t>
            </a:r>
            <a:endParaRPr dirty="0"/>
          </a:p>
        </p:txBody>
      </p:sp>
      <p:sp>
        <p:nvSpPr>
          <p:cNvPr id="6" name="Inhaltsplatzhalter 5"/>
          <p:cNvSpPr>
            <a:spLocks noGrp="1"/>
          </p:cNvSpPr>
          <p:nvPr>
            <p:ph sz="quarter" idx="4"/>
          </p:nvPr>
        </p:nvSpPr>
        <p:spPr>
          <a:xfrm>
            <a:off x="6327648" y="2514601"/>
            <a:ext cx="4343400" cy="2751992"/>
          </a:xfrm>
        </p:spPr>
        <p:txBody>
          <a:bodyPr rtlCol="0"/>
          <a:lstStyle/>
          <a:p>
            <a:pPr rtl="0">
              <a:buClr>
                <a:schemeClr val="accent3">
                  <a:lumMod val="75000"/>
                </a:schemeClr>
              </a:buClr>
            </a:pPr>
            <a:r>
              <a:rPr lang="de-DE" dirty="0">
                <a:solidFill>
                  <a:schemeClr val="accent1">
                    <a:lumMod val="50000"/>
                  </a:schemeClr>
                </a:solidFill>
                <a:hlinkClick r:id="rId3"/>
              </a:rPr>
              <a:t>www.tineye.com</a:t>
            </a:r>
            <a:r>
              <a:rPr lang="de-DE" dirty="0">
                <a:solidFill>
                  <a:schemeClr val="accent1">
                    <a:lumMod val="50000"/>
                  </a:schemeClr>
                </a:solidFill>
              </a:rPr>
              <a:t> </a:t>
            </a:r>
          </a:p>
          <a:p>
            <a:pPr rtl="0">
              <a:buClr>
                <a:schemeClr val="accent3">
                  <a:lumMod val="75000"/>
                </a:schemeClr>
              </a:buClr>
            </a:pPr>
            <a:r>
              <a:rPr lang="de-DE" dirty="0">
                <a:solidFill>
                  <a:schemeClr val="accent3">
                    <a:lumMod val="75000"/>
                  </a:schemeClr>
                </a:solidFill>
              </a:rPr>
              <a:t>Wann und wo taucht das Bild im Internet das erste mal auf?</a:t>
            </a:r>
          </a:p>
          <a:p>
            <a:pPr rtl="0">
              <a:buClr>
                <a:schemeClr val="accent3">
                  <a:lumMod val="75000"/>
                </a:schemeClr>
              </a:buClr>
            </a:pPr>
            <a:r>
              <a:rPr lang="de-DE" dirty="0">
                <a:solidFill>
                  <a:schemeClr val="accent3">
                    <a:lumMod val="75000"/>
                  </a:schemeClr>
                </a:solidFill>
              </a:rPr>
              <a:t>Gibt es Unterschiede zwischen den Funden und dem Bild aus dem Artikel?</a:t>
            </a: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40207029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bg1"/>
                </a:solidFill>
              </a:rPr>
              <a:t>Werkzeug 5: Meinung, Satire, Scherz</a:t>
            </a:r>
            <a:endParaRPr dirty="0">
              <a:solidFill>
                <a:schemeClr val="bg1"/>
              </a:solidFill>
            </a:endParaRPr>
          </a:p>
        </p:txBody>
      </p:sp>
      <p:sp>
        <p:nvSpPr>
          <p:cNvPr id="3" name="Textplatzhalter 2"/>
          <p:cNvSpPr>
            <a:spLocks noGrp="1"/>
          </p:cNvSpPr>
          <p:nvPr>
            <p:ph type="body" idx="1"/>
          </p:nvPr>
        </p:nvSpPr>
        <p:spPr/>
        <p:txBody>
          <a:bodyPr rtlCol="0"/>
          <a:lstStyle/>
          <a:p>
            <a:pPr rtl="0"/>
            <a:r>
              <a:rPr lang="de-DE" dirty="0"/>
              <a:t>Eigene Meinung</a:t>
            </a:r>
            <a:endParaRPr dirty="0"/>
          </a:p>
        </p:txBody>
      </p:sp>
      <p:sp>
        <p:nvSpPr>
          <p:cNvPr id="4" name="Inhaltsplatzhalter 3"/>
          <p:cNvSpPr>
            <a:spLocks noGrp="1"/>
          </p:cNvSpPr>
          <p:nvPr>
            <p:ph sz="half" idx="2"/>
          </p:nvPr>
        </p:nvSpPr>
        <p:spPr>
          <a:xfrm>
            <a:off x="1527048" y="2514601"/>
            <a:ext cx="4343400" cy="2804746"/>
          </a:xfrm>
        </p:spPr>
        <p:txBody>
          <a:bodyPr rtlCol="0"/>
          <a:lstStyle/>
          <a:p>
            <a:pPr rtl="0">
              <a:buClr>
                <a:schemeClr val="accent3">
                  <a:lumMod val="75000"/>
                </a:schemeClr>
              </a:buClr>
            </a:pPr>
            <a:r>
              <a:rPr lang="de-DE" dirty="0">
                <a:solidFill>
                  <a:schemeClr val="accent3">
                    <a:lumMod val="75000"/>
                  </a:schemeClr>
                </a:solidFill>
              </a:rPr>
              <a:t>Ist der Artikel als Meinung oder Kommentar gekennzeichnet?</a:t>
            </a:r>
          </a:p>
          <a:p>
            <a:pPr rtl="0">
              <a:buClr>
                <a:schemeClr val="accent3">
                  <a:lumMod val="75000"/>
                </a:schemeClr>
              </a:buClr>
            </a:pPr>
            <a:r>
              <a:rPr lang="de-DE" dirty="0">
                <a:solidFill>
                  <a:schemeClr val="accent3">
                    <a:lumMod val="75000"/>
                  </a:schemeClr>
                </a:solidFill>
              </a:rPr>
              <a:t>Nimmt der Autor Bezug auf andere Artikel und verlinkt bzw. zitiert diese?</a:t>
            </a:r>
          </a:p>
          <a:p>
            <a:pPr rtl="0"/>
            <a:endParaRPr lang="de-DE"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Satire und Scherz</a:t>
            </a:r>
            <a:endParaRPr dirty="0"/>
          </a:p>
        </p:txBody>
      </p:sp>
      <p:sp>
        <p:nvSpPr>
          <p:cNvPr id="6" name="Inhaltsplatzhalter 5"/>
          <p:cNvSpPr>
            <a:spLocks noGrp="1"/>
          </p:cNvSpPr>
          <p:nvPr>
            <p:ph sz="quarter" idx="4"/>
          </p:nvPr>
        </p:nvSpPr>
        <p:spPr/>
        <p:txBody>
          <a:bodyPr rtlCol="0"/>
          <a:lstStyle/>
          <a:p>
            <a:pPr>
              <a:buClr>
                <a:schemeClr val="accent3">
                  <a:lumMod val="75000"/>
                </a:schemeClr>
              </a:buClr>
            </a:pPr>
            <a:r>
              <a:rPr lang="de-DE" dirty="0">
                <a:solidFill>
                  <a:schemeClr val="accent3">
                    <a:lumMod val="75000"/>
                  </a:schemeClr>
                </a:solidFill>
              </a:rPr>
              <a:t>Blicke auf andere Artikel des Portals: Gibt es ähnliche Artikel, die schräg klingen? Wenn ja, welche?</a:t>
            </a:r>
          </a:p>
          <a:p>
            <a:pPr>
              <a:buClr>
                <a:schemeClr val="accent3">
                  <a:lumMod val="75000"/>
                </a:schemeClr>
              </a:buClr>
            </a:pPr>
            <a:r>
              <a:rPr lang="de-DE" dirty="0">
                <a:solidFill>
                  <a:schemeClr val="accent3">
                    <a:lumMod val="75000"/>
                  </a:schemeClr>
                </a:solidFill>
              </a:rPr>
              <a:t>Klingt der Inhalt des Artikels zu unwahrscheinlich? Wenn ja, was genau?</a:t>
            </a:r>
          </a:p>
          <a:p>
            <a:pPr>
              <a:buClr>
                <a:schemeClr val="accent3">
                  <a:lumMod val="75000"/>
                </a:schemeClr>
              </a:buClr>
            </a:pPr>
            <a:r>
              <a:rPr lang="de-DE" dirty="0">
                <a:solidFill>
                  <a:schemeClr val="accent3">
                    <a:lumMod val="75000"/>
                  </a:schemeClr>
                </a:solidFill>
              </a:rPr>
              <a:t>Wie heißt das Portal?</a:t>
            </a: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585861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Fakes in der Realität</a:t>
            </a:r>
            <a:endParaRPr dirty="0">
              <a:solidFill>
                <a:schemeClr val="bg1"/>
              </a:solidFill>
            </a:endParaRPr>
          </a:p>
        </p:txBody>
      </p:sp>
      <p:sp>
        <p:nvSpPr>
          <p:cNvPr id="14" name="Inhaltsplatzhalter 13"/>
          <p:cNvSpPr>
            <a:spLocks noGrp="1"/>
          </p:cNvSpPr>
          <p:nvPr>
            <p:ph idx="1"/>
          </p:nvPr>
        </p:nvSpPr>
        <p:spPr>
          <a:xfrm>
            <a:off x="1524000" y="2417885"/>
            <a:ext cx="9144000" cy="2664069"/>
          </a:xfrm>
        </p:spPr>
        <p:txBody>
          <a:bodyPr rtlCol="0">
            <a:normAutofit/>
          </a:bodyPr>
          <a:lstStyle/>
          <a:p>
            <a:pPr rtl="0">
              <a:buClr>
                <a:schemeClr val="accent3">
                  <a:lumMod val="75000"/>
                </a:schemeClr>
              </a:buClr>
            </a:pPr>
            <a:r>
              <a:rPr lang="de-DE" sz="2800" dirty="0">
                <a:solidFill>
                  <a:schemeClr val="accent3">
                    <a:lumMod val="75000"/>
                  </a:schemeClr>
                </a:solidFill>
              </a:rPr>
              <a:t>sind nicht so leicht zu erkennen wie im Planspiel</a:t>
            </a:r>
          </a:p>
          <a:p>
            <a:pPr rtl="0">
              <a:buClr>
                <a:schemeClr val="accent3">
                  <a:lumMod val="75000"/>
                </a:schemeClr>
              </a:buClr>
            </a:pPr>
            <a:r>
              <a:rPr lang="de-DE" sz="2800" dirty="0">
                <a:solidFill>
                  <a:schemeClr val="accent3">
                    <a:lumMod val="75000"/>
                  </a:schemeClr>
                </a:solidFill>
              </a:rPr>
              <a:t>bedienen nicht immer die klaren Merkmale</a:t>
            </a:r>
          </a:p>
          <a:p>
            <a:pPr rtl="0">
              <a:buClr>
                <a:schemeClr val="accent3">
                  <a:lumMod val="75000"/>
                </a:schemeClr>
              </a:buClr>
            </a:pPr>
            <a:r>
              <a:rPr lang="de-DE" sz="2800" dirty="0">
                <a:solidFill>
                  <a:schemeClr val="accent3">
                    <a:lumMod val="75000"/>
                  </a:schemeClr>
                </a:solidFill>
              </a:rPr>
              <a:t>Wahrheit und Unwahrheit werden geschickt vermischt</a:t>
            </a:r>
          </a:p>
          <a:p>
            <a:pPr rtl="0"/>
            <a:endParaRPr sz="2800" dirty="0">
              <a:solidFill>
                <a:schemeClr val="bg1"/>
              </a:solidFill>
            </a:endParaRPr>
          </a:p>
        </p:txBody>
      </p:sp>
    </p:spTree>
    <p:extLst>
      <p:ext uri="{BB962C8B-B14F-4D97-AF65-F5344CB8AC3E}">
        <p14:creationId xmlns:p14="http://schemas.microsoft.com/office/powerpoint/2010/main" val="14036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Möglichkeiten im Netz</a:t>
            </a:r>
            <a:endParaRPr dirty="0">
              <a:solidFill>
                <a:schemeClr val="bg1"/>
              </a:solidFill>
            </a:endParaRPr>
          </a:p>
        </p:txBody>
      </p:sp>
      <p:sp>
        <p:nvSpPr>
          <p:cNvPr id="14" name="Inhaltsplatzhalter 13"/>
          <p:cNvSpPr>
            <a:spLocks noGrp="1"/>
          </p:cNvSpPr>
          <p:nvPr>
            <p:ph idx="1"/>
          </p:nvPr>
        </p:nvSpPr>
        <p:spPr/>
        <p:txBody>
          <a:bodyPr rtlCol="0">
            <a:normAutofit/>
          </a:bodyPr>
          <a:lstStyle/>
          <a:p>
            <a:pPr rtl="0">
              <a:buClr>
                <a:schemeClr val="accent3">
                  <a:lumMod val="75000"/>
                </a:schemeClr>
              </a:buClr>
            </a:pPr>
            <a:r>
              <a:rPr lang="de-DE" sz="2800" dirty="0">
                <a:solidFill>
                  <a:schemeClr val="bg1"/>
                </a:solidFill>
                <a:hlinkClick r:id="rId2"/>
              </a:rPr>
              <a:t>Faktenfinder </a:t>
            </a:r>
            <a:r>
              <a:rPr lang="de-DE" sz="2800" dirty="0" err="1">
                <a:solidFill>
                  <a:schemeClr val="bg1"/>
                </a:solidFill>
                <a:hlinkClick r:id="rId2"/>
              </a:rPr>
              <a:t>tagesschau</a:t>
            </a:r>
            <a:endParaRPr lang="de-DE" sz="2800" dirty="0">
              <a:solidFill>
                <a:schemeClr val="bg1"/>
              </a:solidFill>
            </a:endParaRPr>
          </a:p>
          <a:p>
            <a:pPr rtl="0">
              <a:buClr>
                <a:schemeClr val="accent3">
                  <a:lumMod val="75000"/>
                </a:schemeClr>
              </a:buClr>
            </a:pPr>
            <a:r>
              <a:rPr lang="de-DE" sz="2800" dirty="0">
                <a:solidFill>
                  <a:schemeClr val="bg1"/>
                </a:solidFill>
                <a:hlinkClick r:id="rId3"/>
              </a:rPr>
              <a:t>Hoax-Liste</a:t>
            </a:r>
            <a:r>
              <a:rPr lang="de-DE" sz="2800" dirty="0">
                <a:solidFill>
                  <a:schemeClr val="bg1"/>
                </a:solidFill>
              </a:rPr>
              <a:t> der TU Berlin</a:t>
            </a:r>
          </a:p>
          <a:p>
            <a:pPr rtl="0">
              <a:buClr>
                <a:schemeClr val="accent3">
                  <a:lumMod val="75000"/>
                </a:schemeClr>
              </a:buClr>
            </a:pPr>
            <a:r>
              <a:rPr lang="de-DE" sz="2800" dirty="0">
                <a:solidFill>
                  <a:schemeClr val="bg1"/>
                </a:solidFill>
                <a:hlinkClick r:id="rId4"/>
              </a:rPr>
              <a:t>Hoax </a:t>
            </a:r>
            <a:r>
              <a:rPr lang="de-DE" sz="2800" dirty="0" err="1">
                <a:solidFill>
                  <a:schemeClr val="bg1"/>
                </a:solidFill>
                <a:hlinkClick r:id="rId4"/>
              </a:rPr>
              <a:t>Map</a:t>
            </a:r>
            <a:r>
              <a:rPr lang="de-DE" sz="2800" dirty="0">
                <a:solidFill>
                  <a:schemeClr val="bg1"/>
                </a:solidFill>
                <a:hlinkClick r:id="rId4"/>
              </a:rPr>
              <a:t> </a:t>
            </a:r>
            <a:endParaRPr lang="de-DE" sz="2800" dirty="0">
              <a:solidFill>
                <a:schemeClr val="bg1"/>
              </a:solidFill>
            </a:endParaRPr>
          </a:p>
          <a:p>
            <a:pPr rtl="0">
              <a:buClr>
                <a:schemeClr val="accent3">
                  <a:lumMod val="75000"/>
                </a:schemeClr>
              </a:buClr>
            </a:pPr>
            <a:r>
              <a:rPr lang="de-DE" sz="2800" dirty="0">
                <a:solidFill>
                  <a:schemeClr val="bg1"/>
                </a:solidFill>
                <a:hlinkClick r:id="rId5"/>
              </a:rPr>
              <a:t>Mimikama.at</a:t>
            </a:r>
            <a:endParaRPr lang="de-DE" sz="2800" dirty="0">
              <a:solidFill>
                <a:schemeClr val="bg1"/>
              </a:solidFill>
            </a:endParaRPr>
          </a:p>
          <a:p>
            <a:pPr rtl="0">
              <a:buClr>
                <a:schemeClr val="accent3">
                  <a:lumMod val="75000"/>
                </a:schemeClr>
              </a:buClr>
            </a:pPr>
            <a:r>
              <a:rPr lang="de-DE" sz="2800" dirty="0" err="1">
                <a:solidFill>
                  <a:schemeClr val="bg1"/>
                </a:solidFill>
                <a:hlinkClick r:id="rId6"/>
              </a:rPr>
              <a:t>Politifact</a:t>
            </a:r>
            <a:r>
              <a:rPr lang="de-DE" sz="2800" dirty="0">
                <a:solidFill>
                  <a:schemeClr val="bg1"/>
                </a:solidFill>
              </a:rPr>
              <a:t> (englisch)</a:t>
            </a:r>
          </a:p>
        </p:txBody>
      </p:sp>
      <p:pic>
        <p:nvPicPr>
          <p:cNvPr id="2" name="Grafik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74872" y="1925620"/>
            <a:ext cx="4969329" cy="4073559"/>
          </a:xfrm>
          <a:prstGeom prst="rect">
            <a:avLst/>
          </a:prstGeom>
        </p:spPr>
      </p:pic>
    </p:spTree>
    <p:extLst>
      <p:ext uri="{BB962C8B-B14F-4D97-AF65-F5344CB8AC3E}">
        <p14:creationId xmlns:p14="http://schemas.microsoft.com/office/powerpoint/2010/main" val="21488772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Jetzt seid Ihr an der Reihe!</a:t>
            </a:r>
            <a:endParaRPr dirty="0">
              <a:solidFill>
                <a:schemeClr val="bg1"/>
              </a:solidFill>
            </a:endParaRPr>
          </a:p>
        </p:txBody>
      </p:sp>
      <p:sp>
        <p:nvSpPr>
          <p:cNvPr id="14" name="Inhaltsplatzhalter 13"/>
          <p:cNvSpPr>
            <a:spLocks noGrp="1"/>
          </p:cNvSpPr>
          <p:nvPr>
            <p:ph idx="1"/>
          </p:nvPr>
        </p:nvSpPr>
        <p:spPr>
          <a:xfrm>
            <a:off x="1526931" y="1828800"/>
            <a:ext cx="9443197" cy="4267200"/>
          </a:xfrm>
        </p:spPr>
        <p:txBody>
          <a:bodyPr rtlCol="0">
            <a:normAutofit/>
          </a:bodyPr>
          <a:lstStyle/>
          <a:p>
            <a:pPr marL="0" indent="0" rtl="0">
              <a:buNone/>
            </a:pPr>
            <a:r>
              <a:rPr lang="de-DE" sz="2800" dirty="0">
                <a:solidFill>
                  <a:schemeClr val="accent3">
                    <a:lumMod val="75000"/>
                  </a:schemeClr>
                </a:solidFill>
              </a:rPr>
              <a:t>Untersucht in euren Teams einzelne Nachrichten und nutzt dazu die Fake-Prüfwerkzeuge!</a:t>
            </a:r>
          </a:p>
          <a:p>
            <a:pPr marL="0" indent="0">
              <a:buNone/>
            </a:pPr>
            <a:r>
              <a:rPr lang="de-DE" sz="2800" dirty="0">
                <a:solidFill>
                  <a:schemeClr val="accent3">
                    <a:lumMod val="75000"/>
                  </a:schemeClr>
                </a:solidFill>
              </a:rPr>
              <a:t>Gruppenarbeit 2 im           </a:t>
            </a:r>
            <a:r>
              <a:rPr lang="de-DE" sz="2800" dirty="0" smtClean="0">
                <a:solidFill>
                  <a:schemeClr val="accent3">
                    <a:lumMod val="75000"/>
                  </a:schemeClr>
                </a:solidFill>
                <a:hlinkClick r:id="rId3"/>
              </a:rPr>
              <a:t>padlet.com/</a:t>
            </a:r>
            <a:r>
              <a:rPr lang="de-DE" sz="2800" dirty="0" err="1" smtClean="0">
                <a:solidFill>
                  <a:schemeClr val="accent3">
                    <a:lumMod val="75000"/>
                  </a:schemeClr>
                </a:solidFill>
                <a:hlinkClick r:id="rId3"/>
              </a:rPr>
              <a:t>StBGreven</a:t>
            </a:r>
            <a:r>
              <a:rPr lang="de-DE" sz="2800" dirty="0" smtClean="0">
                <a:solidFill>
                  <a:schemeClr val="accent3">
                    <a:lumMod val="75000"/>
                  </a:schemeClr>
                </a:solidFill>
                <a:hlinkClick r:id="rId3"/>
              </a:rPr>
              <a:t>/</a:t>
            </a:r>
            <a:r>
              <a:rPr lang="de-DE" sz="2800" dirty="0" err="1" smtClean="0">
                <a:solidFill>
                  <a:schemeClr val="accent3">
                    <a:lumMod val="75000"/>
                  </a:schemeClr>
                </a:solidFill>
                <a:hlinkClick r:id="rId3"/>
              </a:rPr>
              <a:t>GruppeXY</a:t>
            </a:r>
            <a:endParaRPr lang="de-DE" sz="2800" dirty="0">
              <a:solidFill>
                <a:schemeClr val="accent3">
                  <a:lumMod val="75000"/>
                </a:schemeClr>
              </a:solidFill>
            </a:endParaRPr>
          </a:p>
          <a:p>
            <a:pPr rtl="0"/>
            <a:endParaRPr sz="2800" dirty="0">
              <a:solidFill>
                <a:schemeClr val="accent3">
                  <a:lumMod val="75000"/>
                </a:schemeClr>
              </a:solidFill>
            </a:endParaRPr>
          </a:p>
        </p:txBody>
      </p:sp>
      <p:pic>
        <p:nvPicPr>
          <p:cNvPr id="3" name="Grafik 2">
            <a:extLst>
              <a:ext uri="{FF2B5EF4-FFF2-40B4-BE49-F238E27FC236}">
                <a16:creationId xmlns:a16="http://schemas.microsoft.com/office/drawing/2014/main" id="{6D1A3974-7C7B-47CD-A11F-5EF5FAC97E0C}"/>
              </a:ext>
            </a:extLst>
          </p:cNvPr>
          <p:cNvPicPr>
            <a:picLocks noChangeAspect="1"/>
          </p:cNvPicPr>
          <p:nvPr/>
        </p:nvPicPr>
        <p:blipFill>
          <a:blip r:embed="rId4"/>
          <a:stretch>
            <a:fillRect/>
          </a:stretch>
        </p:blipFill>
        <p:spPr>
          <a:xfrm>
            <a:off x="2714017" y="3429000"/>
            <a:ext cx="8497640" cy="2971800"/>
          </a:xfrm>
          <a:prstGeom prst="rect">
            <a:avLst/>
          </a:prstGeom>
        </p:spPr>
      </p:pic>
    </p:spTree>
    <p:extLst>
      <p:ext uri="{BB962C8B-B14F-4D97-AF65-F5344CB8AC3E}">
        <p14:creationId xmlns:p14="http://schemas.microsoft.com/office/powerpoint/2010/main" val="406668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Der Auftrag – Hausaufgabe!</a:t>
            </a:r>
            <a:endParaRPr dirty="0">
              <a:solidFill>
                <a:schemeClr val="bg1"/>
              </a:solidFill>
            </a:endParaRPr>
          </a:p>
        </p:txBody>
      </p:sp>
      <p:sp>
        <p:nvSpPr>
          <p:cNvPr id="14" name="Inhaltsplatzhalter 13"/>
          <p:cNvSpPr>
            <a:spLocks noGrp="1"/>
          </p:cNvSpPr>
          <p:nvPr>
            <p:ph idx="1"/>
          </p:nvPr>
        </p:nvSpPr>
        <p:spPr/>
        <p:txBody>
          <a:bodyPr rtlCol="0">
            <a:normAutofit/>
          </a:bodyPr>
          <a:lstStyle/>
          <a:p>
            <a:pPr marL="0" indent="0" rtl="0">
              <a:buNone/>
            </a:pPr>
            <a:r>
              <a:rPr lang="de-DE" sz="2800" dirty="0">
                <a:solidFill>
                  <a:schemeClr val="accent3">
                    <a:lumMod val="75000"/>
                  </a:schemeClr>
                </a:solidFill>
              </a:rPr>
              <a:t>Untersucht das News-Portal</a:t>
            </a:r>
          </a:p>
          <a:p>
            <a:pPr marL="0" indent="0" rtl="0">
              <a:buNone/>
            </a:pPr>
            <a:r>
              <a:rPr lang="de-DE" sz="2800" dirty="0">
                <a:solidFill>
                  <a:schemeClr val="accent3">
                    <a:lumMod val="75000"/>
                  </a:schemeClr>
                </a:solidFill>
              </a:rPr>
              <a:t> </a:t>
            </a:r>
          </a:p>
          <a:p>
            <a:pPr marL="0" indent="0" rtl="0">
              <a:buNone/>
            </a:pPr>
            <a:endParaRPr lang="de-DE" sz="2800" dirty="0">
              <a:solidFill>
                <a:schemeClr val="accent3">
                  <a:lumMod val="75000"/>
                </a:schemeClr>
              </a:solidFill>
              <a:hlinkClick r:id="rId2"/>
            </a:endParaRPr>
          </a:p>
          <a:p>
            <a:pPr marL="0" indent="0" rtl="0">
              <a:buNone/>
            </a:pPr>
            <a:r>
              <a:rPr lang="de-DE" sz="2800" dirty="0">
                <a:solidFill>
                  <a:schemeClr val="accent3">
                    <a:lumMod val="75000"/>
                  </a:schemeClr>
                </a:solidFill>
                <a:hlinkClick r:id="rId2"/>
              </a:rPr>
              <a:t>www.supernews-sh.de</a:t>
            </a:r>
            <a:r>
              <a:rPr lang="de-DE" sz="2800" dirty="0">
                <a:solidFill>
                  <a:schemeClr val="accent3">
                    <a:lumMod val="75000"/>
                  </a:schemeClr>
                </a:solidFill>
              </a:rPr>
              <a:t> </a:t>
            </a:r>
          </a:p>
          <a:p>
            <a:pPr marL="0" indent="0" rtl="0">
              <a:buNone/>
            </a:pPr>
            <a:r>
              <a:rPr lang="de-DE" sz="2800" dirty="0">
                <a:solidFill>
                  <a:schemeClr val="accent3">
                    <a:lumMod val="75000"/>
                  </a:schemeClr>
                </a:solidFill>
              </a:rPr>
              <a:t>Sucht FakeNews und sammelt die </a:t>
            </a:r>
            <a:br>
              <a:rPr lang="de-DE" sz="2800" dirty="0">
                <a:solidFill>
                  <a:schemeClr val="accent3">
                    <a:lumMod val="75000"/>
                  </a:schemeClr>
                </a:solidFill>
              </a:rPr>
            </a:br>
            <a:r>
              <a:rPr lang="de-DE" sz="2800" dirty="0">
                <a:solidFill>
                  <a:schemeClr val="accent3">
                    <a:lumMod val="75000"/>
                  </a:schemeClr>
                </a:solidFill>
              </a:rPr>
              <a:t>Beweise dafür.</a:t>
            </a:r>
          </a:p>
          <a:p>
            <a:pPr marL="0" indent="0" rtl="0">
              <a:buNone/>
            </a:pPr>
            <a:r>
              <a:rPr lang="de-DE" sz="2800" dirty="0">
                <a:solidFill>
                  <a:schemeClr val="accent3">
                    <a:lumMod val="75000"/>
                  </a:schemeClr>
                </a:solidFill>
              </a:rPr>
              <a:t>Organisiert euch in eurer Gruppe!</a:t>
            </a:r>
          </a:p>
          <a:p>
            <a:pPr marL="0" indent="0" rtl="0">
              <a:buNone/>
            </a:pPr>
            <a:endParaRPr lang="de-DE" sz="2800" dirty="0">
              <a:solidFill>
                <a:schemeClr val="bg1"/>
              </a:solidFill>
            </a:endParaRPr>
          </a:p>
          <a:p>
            <a:pPr marL="0" indent="0" rtl="0">
              <a:buNone/>
            </a:pPr>
            <a:endParaRPr sz="2800" dirty="0">
              <a:solidFill>
                <a:schemeClr val="bg1"/>
              </a:solidFill>
            </a:endParaRP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7974" y="2335178"/>
            <a:ext cx="6477000" cy="977900"/>
          </a:xfrm>
          <a:prstGeom prst="rect">
            <a:avLst/>
          </a:prstGeom>
        </p:spPr>
      </p:pic>
      <p:pic>
        <p:nvPicPr>
          <p:cNvPr id="5" name="Grafik 4">
            <a:hlinkClick r:id="rId4"/>
            <a:extLst>
              <a:ext uri="{FF2B5EF4-FFF2-40B4-BE49-F238E27FC236}">
                <a16:creationId xmlns:a16="http://schemas.microsoft.com/office/drawing/2014/main" id="{418203E0-4F12-4C25-803F-C8A43422ED95}"/>
              </a:ext>
            </a:extLst>
          </p:cNvPr>
          <p:cNvPicPr>
            <a:picLocks noChangeAspect="1"/>
          </p:cNvPicPr>
          <p:nvPr/>
        </p:nvPicPr>
        <p:blipFill rotWithShape="1">
          <a:blip r:embed="rId5"/>
          <a:srcRect r="33299"/>
          <a:stretch/>
        </p:blipFill>
        <p:spPr>
          <a:xfrm>
            <a:off x="7669146" y="3452510"/>
            <a:ext cx="3897042" cy="3092171"/>
          </a:xfrm>
          <a:prstGeom prst="rect">
            <a:avLst/>
          </a:prstGeom>
        </p:spPr>
      </p:pic>
    </p:spTree>
    <p:extLst>
      <p:ext uri="{BB962C8B-B14F-4D97-AF65-F5344CB8AC3E}">
        <p14:creationId xmlns:p14="http://schemas.microsoft.com/office/powerpoint/2010/main" val="42316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E5268CAE-EE8A-4FBA-9F0C-A7090B1B5E6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632246" y="3767687"/>
            <a:ext cx="3450534" cy="2828542"/>
          </a:xfrm>
          <a:prstGeom prst="rect">
            <a:avLst/>
          </a:prstGeom>
        </p:spPr>
      </p:pic>
      <p:sp>
        <p:nvSpPr>
          <p:cNvPr id="2" name="Titel 1">
            <a:extLst>
              <a:ext uri="{FF2B5EF4-FFF2-40B4-BE49-F238E27FC236}">
                <a16:creationId xmlns:a16="http://schemas.microsoft.com/office/drawing/2014/main" id="{4D8947E9-6B57-4C2E-A8AE-7BF9B4171B3A}"/>
              </a:ext>
            </a:extLst>
          </p:cNvPr>
          <p:cNvSpPr>
            <a:spLocks noGrp="1"/>
          </p:cNvSpPr>
          <p:nvPr>
            <p:ph type="title"/>
          </p:nvPr>
        </p:nvSpPr>
        <p:spPr>
          <a:xfrm>
            <a:off x="1451826" y="857899"/>
            <a:ext cx="9144000" cy="991994"/>
          </a:xfrm>
        </p:spPr>
        <p:txBody>
          <a:bodyPr>
            <a:normAutofit/>
          </a:bodyPr>
          <a:lstStyle/>
          <a:p>
            <a:r>
              <a:rPr lang="de-DE" dirty="0">
                <a:solidFill>
                  <a:schemeClr val="bg1"/>
                </a:solidFill>
              </a:rPr>
              <a:t>Herzlich willkommen – zurück</a:t>
            </a:r>
            <a:r>
              <a:rPr lang="de-DE" dirty="0"/>
              <a:t/>
            </a:r>
            <a:br>
              <a:rPr lang="de-DE" dirty="0"/>
            </a:br>
            <a:endParaRPr lang="de-DE" sz="900" dirty="0"/>
          </a:p>
        </p:txBody>
      </p:sp>
      <p:pic>
        <p:nvPicPr>
          <p:cNvPr id="8" name="Grafik 7">
            <a:extLst>
              <a:ext uri="{FF2B5EF4-FFF2-40B4-BE49-F238E27FC236}">
                <a16:creationId xmlns:a16="http://schemas.microsoft.com/office/drawing/2014/main" id="{F3C13AD1-2046-4337-928F-8EA7D0A815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2082" y="3601039"/>
            <a:ext cx="4857750" cy="733425"/>
          </a:xfrm>
          <a:prstGeom prst="rect">
            <a:avLst/>
          </a:prstGeom>
        </p:spPr>
      </p:pic>
      <p:sp>
        <p:nvSpPr>
          <p:cNvPr id="9" name="Titel 1">
            <a:extLst>
              <a:ext uri="{FF2B5EF4-FFF2-40B4-BE49-F238E27FC236}">
                <a16:creationId xmlns:a16="http://schemas.microsoft.com/office/drawing/2014/main" id="{5133B1EE-B4B7-475D-9BBB-4DEFF939A917}"/>
              </a:ext>
            </a:extLst>
          </p:cNvPr>
          <p:cNvSpPr txBox="1">
            <a:spLocks/>
          </p:cNvSpPr>
          <p:nvPr/>
        </p:nvSpPr>
        <p:spPr>
          <a:xfrm>
            <a:off x="1487864" y="1146928"/>
            <a:ext cx="9144000" cy="73342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t/>
            </a:r>
            <a:br>
              <a:rPr lang="de-DE" dirty="0"/>
            </a:br>
            <a:endParaRPr lang="de-DE" sz="900" dirty="0"/>
          </a:p>
        </p:txBody>
      </p:sp>
      <p:sp>
        <p:nvSpPr>
          <p:cNvPr id="12" name="Textfeld 11">
            <a:extLst>
              <a:ext uri="{FF2B5EF4-FFF2-40B4-BE49-F238E27FC236}">
                <a16:creationId xmlns:a16="http://schemas.microsoft.com/office/drawing/2014/main" id="{D79456AA-6E87-4A7A-8BAD-CDA7DCB61C92}"/>
              </a:ext>
            </a:extLst>
          </p:cNvPr>
          <p:cNvSpPr txBox="1"/>
          <p:nvPr/>
        </p:nvSpPr>
        <p:spPr>
          <a:xfrm>
            <a:off x="1487864" y="2205872"/>
            <a:ext cx="8174610" cy="3987538"/>
          </a:xfrm>
          <a:prstGeom prst="rect">
            <a:avLst/>
          </a:prstGeom>
          <a:noFill/>
        </p:spPr>
        <p:txBody>
          <a:bodyPr wrap="square" rtlCol="0">
            <a:spAutoFit/>
          </a:bodyPr>
          <a:lstStyle/>
          <a:p>
            <a:endParaRPr lang="de-DE" dirty="0"/>
          </a:p>
        </p:txBody>
      </p:sp>
      <p:sp>
        <p:nvSpPr>
          <p:cNvPr id="13" name="Titel 1">
            <a:extLst>
              <a:ext uri="{FF2B5EF4-FFF2-40B4-BE49-F238E27FC236}">
                <a16:creationId xmlns:a16="http://schemas.microsoft.com/office/drawing/2014/main" id="{B2E33358-60E4-4456-8B57-7849756E77BB}"/>
              </a:ext>
            </a:extLst>
          </p:cNvPr>
          <p:cNvSpPr txBox="1">
            <a:spLocks/>
          </p:cNvSpPr>
          <p:nvPr/>
        </p:nvSpPr>
        <p:spPr>
          <a:xfrm>
            <a:off x="1524000" y="1979629"/>
            <a:ext cx="9144000" cy="162141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solidFill>
                  <a:schemeClr val="accent3">
                    <a:lumMod val="75000"/>
                  </a:schemeClr>
                </a:solidFill>
              </a:rPr>
              <a:t>Welche Erfahrungen hast du als </a:t>
            </a:r>
            <a:r>
              <a:rPr lang="de-DE" dirty="0" err="1">
                <a:solidFill>
                  <a:schemeClr val="accent3">
                    <a:lumMod val="75000"/>
                  </a:schemeClr>
                </a:solidFill>
              </a:rPr>
              <a:t>FakeHunter</a:t>
            </a:r>
            <a:r>
              <a:rPr lang="de-DE" dirty="0">
                <a:solidFill>
                  <a:schemeClr val="accent3">
                    <a:lumMod val="75000"/>
                  </a:schemeClr>
                </a:solidFill>
              </a:rPr>
              <a:t> gemacht?</a:t>
            </a:r>
            <a:br>
              <a:rPr lang="de-DE" dirty="0">
                <a:solidFill>
                  <a:schemeClr val="accent3">
                    <a:lumMod val="75000"/>
                  </a:schemeClr>
                </a:solidFill>
              </a:rPr>
            </a:br>
            <a:endParaRPr lang="de-DE" sz="900" dirty="0">
              <a:solidFill>
                <a:schemeClr val="accent3">
                  <a:lumMod val="75000"/>
                </a:schemeClr>
              </a:solidFill>
            </a:endParaRPr>
          </a:p>
        </p:txBody>
      </p:sp>
      <p:sp>
        <p:nvSpPr>
          <p:cNvPr id="14" name="Titel 1">
            <a:extLst>
              <a:ext uri="{FF2B5EF4-FFF2-40B4-BE49-F238E27FC236}">
                <a16:creationId xmlns:a16="http://schemas.microsoft.com/office/drawing/2014/main" id="{A497B8D4-8DC3-4300-9954-DBD632023538}"/>
              </a:ext>
            </a:extLst>
          </p:cNvPr>
          <p:cNvSpPr txBox="1">
            <a:spLocks/>
          </p:cNvSpPr>
          <p:nvPr/>
        </p:nvSpPr>
        <p:spPr>
          <a:xfrm>
            <a:off x="1612082" y="4897402"/>
            <a:ext cx="9144000" cy="9919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solidFill>
                  <a:schemeClr val="accent3">
                    <a:lumMod val="75000"/>
                  </a:schemeClr>
                </a:solidFill>
              </a:rPr>
              <a:t>Weiter mit </a:t>
            </a:r>
            <a:r>
              <a:rPr lang="de-DE" dirty="0">
                <a:hlinkClick r:id="rId4"/>
              </a:rPr>
              <a:t>menti.com</a:t>
            </a:r>
            <a:r>
              <a:rPr lang="de-DE" dirty="0"/>
              <a:t/>
            </a:r>
            <a:br>
              <a:rPr lang="de-DE" dirty="0"/>
            </a:br>
            <a:endParaRPr lang="de-DE" sz="900" dirty="0"/>
          </a:p>
        </p:txBody>
      </p:sp>
    </p:spTree>
    <p:extLst>
      <p:ext uri="{BB962C8B-B14F-4D97-AF65-F5344CB8AC3E}">
        <p14:creationId xmlns:p14="http://schemas.microsoft.com/office/powerpoint/2010/main" val="186021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8406A2-4637-4EBD-B6C2-9B847CC53304}"/>
              </a:ext>
            </a:extLst>
          </p:cNvPr>
          <p:cNvSpPr>
            <a:spLocks noGrp="1"/>
          </p:cNvSpPr>
          <p:nvPr>
            <p:ph type="title"/>
          </p:nvPr>
        </p:nvSpPr>
        <p:spPr>
          <a:xfrm>
            <a:off x="3647872" y="457200"/>
            <a:ext cx="7020128" cy="1143000"/>
          </a:xfrm>
        </p:spPr>
        <p:txBody>
          <a:bodyPr/>
          <a:lstStyle/>
          <a:p>
            <a:r>
              <a:rPr lang="de-DE" dirty="0"/>
              <a:t>Videokonferenzen per Zoom</a:t>
            </a:r>
          </a:p>
        </p:txBody>
      </p:sp>
      <p:sp>
        <p:nvSpPr>
          <p:cNvPr id="3" name="Inhaltsplatzhalter 2">
            <a:extLst>
              <a:ext uri="{FF2B5EF4-FFF2-40B4-BE49-F238E27FC236}">
                <a16:creationId xmlns:a16="http://schemas.microsoft.com/office/drawing/2014/main" id="{FA6A0F52-8165-41A3-8059-CFEBACDF5381}"/>
              </a:ext>
            </a:extLst>
          </p:cNvPr>
          <p:cNvSpPr>
            <a:spLocks noGrp="1"/>
          </p:cNvSpPr>
          <p:nvPr>
            <p:ph idx="1"/>
          </p:nvPr>
        </p:nvSpPr>
        <p:spPr>
          <a:xfrm>
            <a:off x="1524000" y="1971040"/>
            <a:ext cx="9631680" cy="4267200"/>
          </a:xfrm>
        </p:spPr>
        <p:txBody>
          <a:bodyPr>
            <a:noAutofit/>
          </a:bodyPr>
          <a:lstStyle/>
          <a:p>
            <a:r>
              <a:rPr lang="de-DE" sz="2600" dirty="0">
                <a:solidFill>
                  <a:schemeClr val="bg1"/>
                </a:solidFill>
              </a:rPr>
              <a:t>Information der Schulleiter über das Angebot</a:t>
            </a:r>
          </a:p>
          <a:p>
            <a:r>
              <a:rPr lang="de-DE" sz="2600" dirty="0">
                <a:solidFill>
                  <a:schemeClr val="bg1"/>
                </a:solidFill>
              </a:rPr>
              <a:t>Frage an die Schulleiter, ist die Nutzung von Zoom … ok?   /  DSGV</a:t>
            </a:r>
          </a:p>
          <a:p>
            <a:r>
              <a:rPr lang="de-DE" sz="2600" dirty="0" err="1">
                <a:solidFill>
                  <a:schemeClr val="bg1"/>
                </a:solidFill>
              </a:rPr>
              <a:t>LuL</a:t>
            </a:r>
            <a:r>
              <a:rPr lang="de-DE" sz="2600" dirty="0">
                <a:solidFill>
                  <a:schemeClr val="bg1"/>
                </a:solidFill>
              </a:rPr>
              <a:t> melden sich in der Bibliothek </a:t>
            </a:r>
          </a:p>
          <a:p>
            <a:r>
              <a:rPr lang="de-DE" sz="2600" dirty="0">
                <a:solidFill>
                  <a:schemeClr val="bg1"/>
                </a:solidFill>
              </a:rPr>
              <a:t>Abstimmung über Inhalte, Vorkenntnisse / Terminabsprache</a:t>
            </a:r>
          </a:p>
          <a:p>
            <a:r>
              <a:rPr lang="de-DE" sz="2600" dirty="0" err="1">
                <a:solidFill>
                  <a:schemeClr val="bg1"/>
                </a:solidFill>
              </a:rPr>
              <a:t>StB</a:t>
            </a:r>
            <a:r>
              <a:rPr lang="de-DE" sz="2600" dirty="0">
                <a:solidFill>
                  <a:schemeClr val="bg1"/>
                </a:solidFill>
              </a:rPr>
              <a:t> schicken Material und  eine Einladung zum Meeting an die </a:t>
            </a:r>
            <a:r>
              <a:rPr lang="de-DE" sz="2600" dirty="0" err="1">
                <a:solidFill>
                  <a:schemeClr val="bg1"/>
                </a:solidFill>
              </a:rPr>
              <a:t>LuL</a:t>
            </a:r>
            <a:endParaRPr lang="de-DE" sz="2600" dirty="0">
              <a:solidFill>
                <a:schemeClr val="bg1"/>
              </a:solidFill>
            </a:endParaRPr>
          </a:p>
          <a:p>
            <a:r>
              <a:rPr lang="de-DE" sz="2600" dirty="0" err="1">
                <a:solidFill>
                  <a:schemeClr val="bg1"/>
                </a:solidFill>
              </a:rPr>
              <a:t>LuL</a:t>
            </a:r>
            <a:r>
              <a:rPr lang="de-DE" sz="2600" dirty="0">
                <a:solidFill>
                  <a:schemeClr val="bg1"/>
                </a:solidFill>
              </a:rPr>
              <a:t> leiten die Informationen weiter an die </a:t>
            </a:r>
            <a:r>
              <a:rPr lang="de-DE" sz="2600" dirty="0" err="1">
                <a:solidFill>
                  <a:schemeClr val="bg1"/>
                </a:solidFill>
              </a:rPr>
              <a:t>SuS</a:t>
            </a:r>
            <a:endParaRPr lang="de-DE" sz="2600" dirty="0">
              <a:solidFill>
                <a:schemeClr val="bg1"/>
              </a:solidFill>
            </a:endParaRPr>
          </a:p>
          <a:p>
            <a:r>
              <a:rPr lang="de-DE" sz="2600" dirty="0">
                <a:solidFill>
                  <a:schemeClr val="bg1"/>
                </a:solidFill>
              </a:rPr>
              <a:t>Meeting startet</a:t>
            </a:r>
          </a:p>
        </p:txBody>
      </p:sp>
      <p:pic>
        <p:nvPicPr>
          <p:cNvPr id="4" name="Grafik 3" descr="Ein Bild, das Text enthält.&#10;&#10;Automatisch generierte Beschreibung">
            <a:extLst>
              <a:ext uri="{FF2B5EF4-FFF2-40B4-BE49-F238E27FC236}">
                <a16:creationId xmlns:a16="http://schemas.microsoft.com/office/drawing/2014/main" id="{C1081038-456D-4152-BE64-7B17F8F4490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20002" y="58420"/>
            <a:ext cx="2707054" cy="1656080"/>
          </a:xfrm>
          <a:prstGeom prst="rect">
            <a:avLst/>
          </a:prstGeom>
        </p:spPr>
      </p:pic>
    </p:spTree>
    <p:extLst>
      <p:ext uri="{BB962C8B-B14F-4D97-AF65-F5344CB8AC3E}">
        <p14:creationId xmlns:p14="http://schemas.microsoft.com/office/powerpoint/2010/main" val="326777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8947E9-6B57-4C2E-A8AE-7BF9B4171B3A}"/>
              </a:ext>
            </a:extLst>
          </p:cNvPr>
          <p:cNvSpPr>
            <a:spLocks noGrp="1"/>
          </p:cNvSpPr>
          <p:nvPr>
            <p:ph type="title"/>
          </p:nvPr>
        </p:nvSpPr>
        <p:spPr>
          <a:xfrm>
            <a:off x="1451826" y="857898"/>
            <a:ext cx="5314734" cy="1448421"/>
          </a:xfrm>
        </p:spPr>
        <p:txBody>
          <a:bodyPr>
            <a:normAutofit/>
          </a:bodyPr>
          <a:lstStyle/>
          <a:p>
            <a:r>
              <a:rPr lang="de-DE" dirty="0">
                <a:solidFill>
                  <a:schemeClr val="bg1"/>
                </a:solidFill>
              </a:rPr>
              <a:t>Welche Artikel habt ihr bearbeitet?</a:t>
            </a:r>
            <a:br>
              <a:rPr lang="de-DE" dirty="0">
                <a:solidFill>
                  <a:schemeClr val="bg1"/>
                </a:solidFill>
              </a:rPr>
            </a:br>
            <a:endParaRPr lang="de-DE" sz="900" dirty="0">
              <a:solidFill>
                <a:schemeClr val="bg1"/>
              </a:solidFill>
            </a:endParaRPr>
          </a:p>
        </p:txBody>
      </p:sp>
      <p:pic>
        <p:nvPicPr>
          <p:cNvPr id="8" name="Grafik 7">
            <a:hlinkClick r:id="rId2"/>
            <a:extLst>
              <a:ext uri="{FF2B5EF4-FFF2-40B4-BE49-F238E27FC236}">
                <a16:creationId xmlns:a16="http://schemas.microsoft.com/office/drawing/2014/main" id="{F3C13AD1-2046-4337-928F-8EA7D0A815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2082" y="3601039"/>
            <a:ext cx="4857750" cy="733425"/>
          </a:xfrm>
          <a:prstGeom prst="rect">
            <a:avLst/>
          </a:prstGeom>
        </p:spPr>
      </p:pic>
      <p:sp>
        <p:nvSpPr>
          <p:cNvPr id="9" name="Titel 1">
            <a:extLst>
              <a:ext uri="{FF2B5EF4-FFF2-40B4-BE49-F238E27FC236}">
                <a16:creationId xmlns:a16="http://schemas.microsoft.com/office/drawing/2014/main" id="{5133B1EE-B4B7-475D-9BBB-4DEFF939A917}"/>
              </a:ext>
            </a:extLst>
          </p:cNvPr>
          <p:cNvSpPr txBox="1">
            <a:spLocks/>
          </p:cNvSpPr>
          <p:nvPr/>
        </p:nvSpPr>
        <p:spPr>
          <a:xfrm>
            <a:off x="1487864" y="1146928"/>
            <a:ext cx="9144000" cy="73342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t/>
            </a:r>
            <a:br>
              <a:rPr lang="de-DE" dirty="0"/>
            </a:br>
            <a:endParaRPr lang="de-DE" sz="900" dirty="0"/>
          </a:p>
        </p:txBody>
      </p:sp>
      <p:pic>
        <p:nvPicPr>
          <p:cNvPr id="10" name="Grafik 9">
            <a:extLst>
              <a:ext uri="{FF2B5EF4-FFF2-40B4-BE49-F238E27FC236}">
                <a16:creationId xmlns:a16="http://schemas.microsoft.com/office/drawing/2014/main" id="{814C7460-075C-4D64-94E9-FA0430F64155}"/>
              </a:ext>
            </a:extLst>
          </p:cNvPr>
          <p:cNvPicPr/>
          <p:nvPr/>
        </p:nvPicPr>
        <p:blipFill>
          <a:blip r:embed="rId4">
            <a:extLst>
              <a:ext uri="{28A0092B-C50C-407E-A947-70E740481C1C}">
                <a14:useLocalDpi xmlns:a14="http://schemas.microsoft.com/office/drawing/2010/main" val="0"/>
              </a:ext>
            </a:extLst>
          </a:blip>
          <a:stretch>
            <a:fillRect/>
          </a:stretch>
        </p:blipFill>
        <p:spPr>
          <a:xfrm>
            <a:off x="6802598" y="142240"/>
            <a:ext cx="4302282" cy="6583679"/>
          </a:xfrm>
          <a:prstGeom prst="rect">
            <a:avLst/>
          </a:prstGeom>
        </p:spPr>
      </p:pic>
    </p:spTree>
    <p:extLst>
      <p:ext uri="{BB962C8B-B14F-4D97-AF65-F5344CB8AC3E}">
        <p14:creationId xmlns:p14="http://schemas.microsoft.com/office/powerpoint/2010/main" val="361462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8947E9-6B57-4C2E-A8AE-7BF9B4171B3A}"/>
              </a:ext>
            </a:extLst>
          </p:cNvPr>
          <p:cNvSpPr>
            <a:spLocks noGrp="1"/>
          </p:cNvSpPr>
          <p:nvPr>
            <p:ph type="title"/>
          </p:nvPr>
        </p:nvSpPr>
        <p:spPr>
          <a:xfrm>
            <a:off x="1451826" y="857899"/>
            <a:ext cx="9144000" cy="991994"/>
          </a:xfrm>
        </p:spPr>
        <p:txBody>
          <a:bodyPr>
            <a:normAutofit/>
          </a:bodyPr>
          <a:lstStyle/>
          <a:p>
            <a:r>
              <a:rPr lang="de-DE" dirty="0" smtClean="0">
                <a:solidFill>
                  <a:schemeClr val="bg1"/>
                </a:solidFill>
              </a:rPr>
              <a:t>Aktuelle </a:t>
            </a:r>
            <a:r>
              <a:rPr lang="de-DE" dirty="0" err="1" smtClean="0">
                <a:solidFill>
                  <a:schemeClr val="bg1"/>
                </a:solidFill>
              </a:rPr>
              <a:t>FakeNews</a:t>
            </a:r>
            <a:endParaRPr lang="de-DE" sz="900" dirty="0"/>
          </a:p>
        </p:txBody>
      </p:sp>
      <p:sp>
        <p:nvSpPr>
          <p:cNvPr id="9" name="Titel 1">
            <a:extLst>
              <a:ext uri="{FF2B5EF4-FFF2-40B4-BE49-F238E27FC236}">
                <a16:creationId xmlns:a16="http://schemas.microsoft.com/office/drawing/2014/main" id="{5133B1EE-B4B7-475D-9BBB-4DEFF939A917}"/>
              </a:ext>
            </a:extLst>
          </p:cNvPr>
          <p:cNvSpPr txBox="1">
            <a:spLocks/>
          </p:cNvSpPr>
          <p:nvPr/>
        </p:nvSpPr>
        <p:spPr>
          <a:xfrm>
            <a:off x="1487864" y="1146928"/>
            <a:ext cx="9144000" cy="73342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t/>
            </a:r>
            <a:br>
              <a:rPr lang="de-DE" dirty="0"/>
            </a:br>
            <a:endParaRPr lang="de-DE" sz="900" dirty="0"/>
          </a:p>
        </p:txBody>
      </p:sp>
      <p:pic>
        <p:nvPicPr>
          <p:cNvPr id="3" name="Grafik 2">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0401" y="523079"/>
            <a:ext cx="3957377" cy="3077960"/>
          </a:xfrm>
          <a:prstGeom prst="rect">
            <a:avLst/>
          </a:prstGeom>
        </p:spPr>
      </p:pic>
      <p:pic>
        <p:nvPicPr>
          <p:cNvPr id="4" name="Grafik 3"/>
          <p:cNvPicPr>
            <a:picLocks noChangeAspect="1"/>
          </p:cNvPicPr>
          <p:nvPr/>
        </p:nvPicPr>
        <p:blipFill>
          <a:blip r:embed="rId4"/>
          <a:stretch>
            <a:fillRect/>
          </a:stretch>
        </p:blipFill>
        <p:spPr>
          <a:xfrm>
            <a:off x="9513278" y="3686650"/>
            <a:ext cx="1714500" cy="1676400"/>
          </a:xfrm>
          <a:prstGeom prst="rect">
            <a:avLst/>
          </a:prstGeom>
        </p:spPr>
      </p:pic>
      <p:sp>
        <p:nvSpPr>
          <p:cNvPr id="13" name="Titel 1">
            <a:extLst>
              <a:ext uri="{FF2B5EF4-FFF2-40B4-BE49-F238E27FC236}">
                <a16:creationId xmlns:a16="http://schemas.microsoft.com/office/drawing/2014/main" id="{B2E33358-60E4-4456-8B57-7849756E77BB}"/>
              </a:ext>
            </a:extLst>
          </p:cNvPr>
          <p:cNvSpPr txBox="1">
            <a:spLocks/>
          </p:cNvSpPr>
          <p:nvPr/>
        </p:nvSpPr>
        <p:spPr>
          <a:xfrm>
            <a:off x="1487864" y="2354732"/>
            <a:ext cx="8974982" cy="4002106"/>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smtClean="0">
                <a:solidFill>
                  <a:schemeClr val="accent3">
                    <a:lumMod val="75000"/>
                  </a:schemeClr>
                </a:solidFill>
              </a:rPr>
              <a:t>Gruppenarbeit:</a:t>
            </a:r>
          </a:p>
          <a:p>
            <a:r>
              <a:rPr lang="de-DE" dirty="0" smtClean="0">
                <a:solidFill>
                  <a:schemeClr val="accent3">
                    <a:lumMod val="75000"/>
                  </a:schemeClr>
                </a:solidFill>
              </a:rPr>
              <a:t> </a:t>
            </a:r>
          </a:p>
          <a:p>
            <a:pPr marL="514350" indent="-514350">
              <a:buAutoNum type="arabicPeriod"/>
            </a:pPr>
            <a:r>
              <a:rPr lang="de-DE" dirty="0" smtClean="0">
                <a:solidFill>
                  <a:schemeClr val="accent3">
                    <a:lumMod val="75000"/>
                  </a:schemeClr>
                </a:solidFill>
              </a:rPr>
              <a:t> Schaut euch diesen Film an.</a:t>
            </a:r>
          </a:p>
          <a:p>
            <a:endParaRPr lang="de-DE" dirty="0" smtClean="0">
              <a:solidFill>
                <a:schemeClr val="accent3">
                  <a:lumMod val="75000"/>
                </a:schemeClr>
              </a:solidFill>
            </a:endParaRPr>
          </a:p>
          <a:p>
            <a:r>
              <a:rPr lang="de-DE" dirty="0" smtClean="0">
                <a:solidFill>
                  <a:schemeClr val="accent3">
                    <a:lumMod val="75000"/>
                  </a:schemeClr>
                </a:solidFill>
              </a:rPr>
              <a:t>2.  Geht auf die Seite:</a:t>
            </a:r>
          </a:p>
          <a:p>
            <a:endParaRPr lang="de-DE" dirty="0">
              <a:solidFill>
                <a:schemeClr val="accent3">
                  <a:lumMod val="75000"/>
                </a:schemeClr>
              </a:solidFill>
            </a:endParaRPr>
          </a:p>
          <a:p>
            <a:r>
              <a:rPr lang="de-DE" dirty="0" smtClean="0">
                <a:solidFill>
                  <a:schemeClr val="accent3">
                    <a:lumMod val="75000"/>
                  </a:schemeClr>
                </a:solidFill>
              </a:rPr>
              <a:t>	</a:t>
            </a:r>
            <a:r>
              <a:rPr lang="de-DE" dirty="0" smtClean="0">
                <a:solidFill>
                  <a:schemeClr val="accent3">
                    <a:lumMod val="75000"/>
                  </a:schemeClr>
                </a:solidFill>
                <a:hlinkClick r:id="rId5"/>
              </a:rPr>
              <a:t>www.volksverpetzer.de</a:t>
            </a:r>
            <a:r>
              <a:rPr lang="de-DE" dirty="0" smtClean="0">
                <a:solidFill>
                  <a:schemeClr val="accent3">
                    <a:lumMod val="75000"/>
                  </a:schemeClr>
                </a:solidFill>
              </a:rPr>
              <a:t> </a:t>
            </a:r>
          </a:p>
          <a:p>
            <a:endParaRPr lang="de-DE" dirty="0">
              <a:solidFill>
                <a:schemeClr val="accent3">
                  <a:lumMod val="75000"/>
                </a:schemeClr>
              </a:solidFill>
            </a:endParaRPr>
          </a:p>
          <a:p>
            <a:r>
              <a:rPr lang="de-DE" dirty="0" smtClean="0">
                <a:solidFill>
                  <a:schemeClr val="accent3">
                    <a:lumMod val="75000"/>
                  </a:schemeClr>
                </a:solidFill>
              </a:rPr>
              <a:t>	und sucht Beiträge über </a:t>
            </a:r>
            <a:r>
              <a:rPr lang="de-DE" dirty="0" err="1" smtClean="0">
                <a:solidFill>
                  <a:schemeClr val="accent3">
                    <a:lumMod val="75000"/>
                  </a:schemeClr>
                </a:solidFill>
              </a:rPr>
              <a:t>FakeNews</a:t>
            </a:r>
            <a:r>
              <a:rPr lang="de-DE" dirty="0" smtClean="0">
                <a:solidFill>
                  <a:schemeClr val="accent3">
                    <a:lumMod val="75000"/>
                  </a:schemeClr>
                </a:solidFill>
              </a:rPr>
              <a:t>. 	Diskussion.</a:t>
            </a:r>
            <a:r>
              <a:rPr lang="de-DE" dirty="0">
                <a:solidFill>
                  <a:schemeClr val="accent3">
                    <a:lumMod val="75000"/>
                  </a:schemeClr>
                </a:solidFill>
              </a:rPr>
              <a:t>	</a:t>
            </a:r>
            <a:endParaRPr lang="de-DE" dirty="0" smtClean="0">
              <a:solidFill>
                <a:schemeClr val="accent3">
                  <a:lumMod val="75000"/>
                </a:schemeClr>
              </a:solidFill>
            </a:endParaRPr>
          </a:p>
          <a:p>
            <a:endParaRPr lang="de-DE" sz="900" dirty="0">
              <a:solidFill>
                <a:schemeClr val="accent3">
                  <a:lumMod val="75000"/>
                </a:schemeClr>
              </a:solidFill>
            </a:endParaRPr>
          </a:p>
        </p:txBody>
      </p:sp>
    </p:spTree>
    <p:extLst>
      <p:ext uri="{BB962C8B-B14F-4D97-AF65-F5344CB8AC3E}">
        <p14:creationId xmlns:p14="http://schemas.microsoft.com/office/powerpoint/2010/main" val="413241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E5268CAE-EE8A-4FBA-9F0C-A7090B1B5E6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96406" y="4039900"/>
            <a:ext cx="3450534" cy="2828542"/>
          </a:xfrm>
          <a:prstGeom prst="rect">
            <a:avLst/>
          </a:prstGeom>
        </p:spPr>
      </p:pic>
      <p:sp>
        <p:nvSpPr>
          <p:cNvPr id="2" name="Titel 1">
            <a:extLst>
              <a:ext uri="{FF2B5EF4-FFF2-40B4-BE49-F238E27FC236}">
                <a16:creationId xmlns:a16="http://schemas.microsoft.com/office/drawing/2014/main" id="{4D8947E9-6B57-4C2E-A8AE-7BF9B4171B3A}"/>
              </a:ext>
            </a:extLst>
          </p:cNvPr>
          <p:cNvSpPr>
            <a:spLocks noGrp="1"/>
          </p:cNvSpPr>
          <p:nvPr>
            <p:ph type="title"/>
          </p:nvPr>
        </p:nvSpPr>
        <p:spPr>
          <a:xfrm>
            <a:off x="1451826" y="857898"/>
            <a:ext cx="9144000" cy="945155"/>
          </a:xfrm>
        </p:spPr>
        <p:txBody>
          <a:bodyPr>
            <a:noAutofit/>
          </a:bodyPr>
          <a:lstStyle/>
          <a:p>
            <a:r>
              <a:rPr lang="de-DE" sz="4000" dirty="0">
                <a:solidFill>
                  <a:schemeClr val="bg1"/>
                </a:solidFill>
              </a:rPr>
              <a:t>Umgang mit </a:t>
            </a:r>
            <a:r>
              <a:rPr lang="de-DE" sz="4000" dirty="0" err="1">
                <a:solidFill>
                  <a:schemeClr val="bg1"/>
                </a:solidFill>
              </a:rPr>
              <a:t>FakeNews</a:t>
            </a:r>
            <a:endParaRPr lang="de-DE" sz="4000" dirty="0">
              <a:solidFill>
                <a:schemeClr val="bg1"/>
              </a:solidFill>
            </a:endParaRPr>
          </a:p>
        </p:txBody>
      </p:sp>
      <p:sp>
        <p:nvSpPr>
          <p:cNvPr id="9" name="Titel 1">
            <a:extLst>
              <a:ext uri="{FF2B5EF4-FFF2-40B4-BE49-F238E27FC236}">
                <a16:creationId xmlns:a16="http://schemas.microsoft.com/office/drawing/2014/main" id="{5133B1EE-B4B7-475D-9BBB-4DEFF939A917}"/>
              </a:ext>
            </a:extLst>
          </p:cNvPr>
          <p:cNvSpPr txBox="1">
            <a:spLocks/>
          </p:cNvSpPr>
          <p:nvPr/>
        </p:nvSpPr>
        <p:spPr>
          <a:xfrm>
            <a:off x="1487864" y="1146928"/>
            <a:ext cx="9144000" cy="73342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t/>
            </a:r>
            <a:br>
              <a:rPr lang="de-DE" dirty="0"/>
            </a:br>
            <a:endParaRPr lang="de-DE" sz="900" dirty="0"/>
          </a:p>
        </p:txBody>
      </p:sp>
      <p:sp>
        <p:nvSpPr>
          <p:cNvPr id="13" name="Titel 1">
            <a:extLst>
              <a:ext uri="{FF2B5EF4-FFF2-40B4-BE49-F238E27FC236}">
                <a16:creationId xmlns:a16="http://schemas.microsoft.com/office/drawing/2014/main" id="{B2E33358-60E4-4456-8B57-7849756E77BB}"/>
              </a:ext>
            </a:extLst>
          </p:cNvPr>
          <p:cNvSpPr txBox="1">
            <a:spLocks/>
          </p:cNvSpPr>
          <p:nvPr/>
        </p:nvSpPr>
        <p:spPr>
          <a:xfrm>
            <a:off x="1451826" y="2081641"/>
            <a:ext cx="9439694" cy="265291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pPr>
              <a:lnSpc>
                <a:spcPct val="100000"/>
              </a:lnSpc>
            </a:pPr>
            <a:r>
              <a:rPr lang="de-DE" sz="3000" dirty="0">
                <a:solidFill>
                  <a:schemeClr val="accent3">
                    <a:lumMod val="75000"/>
                  </a:schemeClr>
                </a:solidFill>
              </a:rPr>
              <a:t>Ihr seid jetzt zu </a:t>
            </a:r>
            <a:r>
              <a:rPr lang="de-DE" sz="3000" dirty="0" err="1">
                <a:solidFill>
                  <a:schemeClr val="accent3">
                    <a:lumMod val="75000"/>
                  </a:schemeClr>
                </a:solidFill>
              </a:rPr>
              <a:t>FakeHuntern</a:t>
            </a:r>
            <a:r>
              <a:rPr lang="de-DE" sz="3000" dirty="0">
                <a:solidFill>
                  <a:schemeClr val="accent3">
                    <a:lumMod val="75000"/>
                  </a:schemeClr>
                </a:solidFill>
              </a:rPr>
              <a:t> ausgebildet.</a:t>
            </a:r>
          </a:p>
          <a:p>
            <a:pPr>
              <a:lnSpc>
                <a:spcPct val="100000"/>
              </a:lnSpc>
            </a:pPr>
            <a:r>
              <a:rPr lang="de-DE" sz="3000" dirty="0">
                <a:solidFill>
                  <a:schemeClr val="accent3">
                    <a:lumMod val="75000"/>
                  </a:schemeClr>
                </a:solidFill>
              </a:rPr>
              <a:t>Jetzt könnt ihr auch in Zukunft besser</a:t>
            </a:r>
          </a:p>
          <a:p>
            <a:pPr>
              <a:lnSpc>
                <a:spcPct val="100000"/>
              </a:lnSpc>
            </a:pPr>
            <a:r>
              <a:rPr lang="de-DE" sz="3000" dirty="0">
                <a:solidFill>
                  <a:schemeClr val="accent3">
                    <a:lumMod val="75000"/>
                  </a:schemeClr>
                </a:solidFill>
              </a:rPr>
              <a:t>Informationen, Nachrichten und Meldungen</a:t>
            </a:r>
          </a:p>
          <a:p>
            <a:pPr>
              <a:lnSpc>
                <a:spcPct val="100000"/>
              </a:lnSpc>
            </a:pPr>
            <a:r>
              <a:rPr lang="de-DE" sz="3000" dirty="0">
                <a:solidFill>
                  <a:schemeClr val="accent3">
                    <a:lumMod val="75000"/>
                  </a:schemeClr>
                </a:solidFill>
              </a:rPr>
              <a:t>beurteilen und prüfen. Ihr könnt jetzt Informationen</a:t>
            </a:r>
          </a:p>
          <a:p>
            <a:pPr>
              <a:lnSpc>
                <a:spcPct val="100000"/>
              </a:lnSpc>
            </a:pPr>
            <a:r>
              <a:rPr lang="de-DE" sz="3000" dirty="0">
                <a:solidFill>
                  <a:schemeClr val="accent3">
                    <a:lumMod val="75000"/>
                  </a:schemeClr>
                </a:solidFill>
              </a:rPr>
              <a:t>als "Fakt" oder "Fake" entlarven.</a:t>
            </a:r>
          </a:p>
        </p:txBody>
      </p:sp>
      <p:sp>
        <p:nvSpPr>
          <p:cNvPr id="14" name="Titel 1">
            <a:extLst>
              <a:ext uri="{FF2B5EF4-FFF2-40B4-BE49-F238E27FC236}">
                <a16:creationId xmlns:a16="http://schemas.microsoft.com/office/drawing/2014/main" id="{A497B8D4-8DC3-4300-9954-DBD632023538}"/>
              </a:ext>
            </a:extLst>
          </p:cNvPr>
          <p:cNvSpPr txBox="1">
            <a:spLocks/>
          </p:cNvSpPr>
          <p:nvPr/>
        </p:nvSpPr>
        <p:spPr>
          <a:xfrm>
            <a:off x="1612082" y="4897402"/>
            <a:ext cx="9144000" cy="9919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a:lstStyle>
          <a:p>
            <a:r>
              <a:rPr lang="de-DE" dirty="0">
                <a:solidFill>
                  <a:schemeClr val="accent3">
                    <a:lumMod val="75000"/>
                  </a:schemeClr>
                </a:solidFill>
              </a:rPr>
              <a:t>Weiter mit </a:t>
            </a:r>
            <a:r>
              <a:rPr lang="de-DE" dirty="0">
                <a:hlinkClick r:id="rId4"/>
              </a:rPr>
              <a:t>menti.com</a:t>
            </a:r>
            <a:r>
              <a:rPr lang="de-DE" dirty="0"/>
              <a:t/>
            </a:r>
            <a:br>
              <a:rPr lang="de-DE" dirty="0"/>
            </a:br>
            <a:endParaRPr lang="de-DE" sz="900" dirty="0"/>
          </a:p>
        </p:txBody>
      </p:sp>
    </p:spTree>
    <p:extLst>
      <p:ext uri="{BB962C8B-B14F-4D97-AF65-F5344CB8AC3E}">
        <p14:creationId xmlns:p14="http://schemas.microsoft.com/office/powerpoint/2010/main" val="321223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FAA18-D158-4C39-820F-86CC47CE8274}"/>
              </a:ext>
            </a:extLst>
          </p:cNvPr>
          <p:cNvSpPr>
            <a:spLocks noGrp="1"/>
          </p:cNvSpPr>
          <p:nvPr>
            <p:ph type="title"/>
          </p:nvPr>
        </p:nvSpPr>
        <p:spPr>
          <a:xfrm>
            <a:off x="6576626" y="1228063"/>
            <a:ext cx="4299624" cy="3628417"/>
          </a:xfrm>
        </p:spPr>
        <p:txBody>
          <a:bodyPr>
            <a:normAutofit fontScale="90000"/>
          </a:bodyPr>
          <a:lstStyle/>
          <a:p>
            <a:r>
              <a:rPr lang="de-DE" sz="4000" b="1" dirty="0"/>
              <a:t/>
            </a:r>
            <a:br>
              <a:rPr lang="de-DE" sz="4000" b="1" dirty="0"/>
            </a:br>
            <a:r>
              <a:rPr lang="de-DE" sz="4000" b="1" dirty="0">
                <a:solidFill>
                  <a:schemeClr val="accent3">
                    <a:lumMod val="75000"/>
                  </a:schemeClr>
                </a:solidFill>
              </a:rPr>
              <a:t>Vielen Dank für euer Mitmachen und Zuhören!</a:t>
            </a:r>
            <a:br>
              <a:rPr lang="de-DE" sz="4000" b="1" dirty="0">
                <a:solidFill>
                  <a:schemeClr val="accent3">
                    <a:lumMod val="75000"/>
                  </a:schemeClr>
                </a:solidFill>
              </a:rPr>
            </a:br>
            <a:r>
              <a:rPr lang="de-DE" sz="4000" b="1" dirty="0">
                <a:solidFill>
                  <a:schemeClr val="accent3">
                    <a:lumMod val="75000"/>
                  </a:schemeClr>
                </a:solidFill>
              </a:rPr>
              <a:t/>
            </a:r>
            <a:br>
              <a:rPr lang="de-DE" sz="4000" b="1" dirty="0">
                <a:solidFill>
                  <a:schemeClr val="accent3">
                    <a:lumMod val="75000"/>
                  </a:schemeClr>
                </a:solidFill>
              </a:rPr>
            </a:br>
            <a:r>
              <a:rPr lang="de-DE" sz="4000" b="1" dirty="0">
                <a:solidFill>
                  <a:schemeClr val="accent3">
                    <a:lumMod val="75000"/>
                  </a:schemeClr>
                </a:solidFill>
              </a:rPr>
              <a:t>Bis bald!</a:t>
            </a:r>
            <a:r>
              <a:rPr lang="de-DE" sz="4000" b="1" dirty="0"/>
              <a:t/>
            </a:r>
            <a:br>
              <a:rPr lang="de-DE" sz="4000" b="1" dirty="0"/>
            </a:br>
            <a:endParaRPr lang="de-DE" dirty="0"/>
          </a:p>
        </p:txBody>
      </p:sp>
      <p:pic>
        <p:nvPicPr>
          <p:cNvPr id="5" name="Inhaltsplatzhalter 4">
            <a:extLst>
              <a:ext uri="{FF2B5EF4-FFF2-40B4-BE49-F238E27FC236}">
                <a16:creationId xmlns:a16="http://schemas.microsoft.com/office/drawing/2014/main" id="{4000EE9F-E29D-454F-AA20-6EEC5B781629}"/>
              </a:ext>
            </a:extLst>
          </p:cNvPr>
          <p:cNvPicPr>
            <a:picLocks noGrp="1" noChangeAspect="1"/>
          </p:cNvPicPr>
          <p:nvPr>
            <p:ph idx="1"/>
          </p:nvPr>
        </p:nvPicPr>
        <p:blipFill>
          <a:blip r:embed="rId2"/>
          <a:stretch>
            <a:fillRect/>
          </a:stretch>
        </p:blipFill>
        <p:spPr>
          <a:xfrm>
            <a:off x="1315750" y="70133"/>
            <a:ext cx="4780250" cy="6717733"/>
          </a:xfrm>
        </p:spPr>
      </p:pic>
      <p:pic>
        <p:nvPicPr>
          <p:cNvPr id="7" name="Grafik 6" descr="Ein Bild, das Text enthält.&#10;&#10;Automatisch generierte Beschreibung">
            <a:extLst>
              <a:ext uri="{FF2B5EF4-FFF2-40B4-BE49-F238E27FC236}">
                <a16:creationId xmlns:a16="http://schemas.microsoft.com/office/drawing/2014/main" id="{F622358A-AA40-4EE6-9C2C-FE1BBC4B588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883065" y="4856480"/>
            <a:ext cx="2707054" cy="1656080"/>
          </a:xfrm>
          <a:prstGeom prst="rect">
            <a:avLst/>
          </a:prstGeom>
        </p:spPr>
      </p:pic>
    </p:spTree>
    <p:extLst>
      <p:ext uri="{BB962C8B-B14F-4D97-AF65-F5344CB8AC3E}">
        <p14:creationId xmlns:p14="http://schemas.microsoft.com/office/powerpoint/2010/main" val="4177488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0" y="457200"/>
            <a:ext cx="9519138" cy="1143000"/>
          </a:xfrm>
        </p:spPr>
        <p:txBody>
          <a:bodyPr/>
          <a:lstStyle/>
          <a:p>
            <a:r>
              <a:rPr lang="de-DE" dirty="0" smtClean="0"/>
              <a:t>Schlussfolien für Workshop Bibliotheken</a:t>
            </a:r>
            <a:endParaRPr lang="de-DE" dirty="0"/>
          </a:p>
        </p:txBody>
      </p:sp>
      <p:sp>
        <p:nvSpPr>
          <p:cNvPr id="3" name="Inhaltsplatzhalter 2"/>
          <p:cNvSpPr>
            <a:spLocks noGrp="1"/>
          </p:cNvSpPr>
          <p:nvPr>
            <p:ph idx="1"/>
          </p:nvPr>
        </p:nvSpPr>
        <p:spPr/>
        <p:txBody>
          <a:bodyPr>
            <a:normAutofit/>
          </a:bodyPr>
          <a:lstStyle/>
          <a:p>
            <a:pPr marL="0" indent="0">
              <a:buNone/>
            </a:pPr>
            <a:r>
              <a:rPr lang="de-DE" sz="2800" b="1" dirty="0" smtClean="0">
                <a:solidFill>
                  <a:schemeClr val="bg1"/>
                </a:solidFill>
              </a:rPr>
              <a:t>Wie komme ich an das Material?</a:t>
            </a:r>
          </a:p>
          <a:p>
            <a:r>
              <a:rPr lang="de-DE" sz="2800" dirty="0" err="1" smtClean="0">
                <a:solidFill>
                  <a:schemeClr val="bg1"/>
                </a:solidFill>
              </a:rPr>
              <a:t>PowerPointPräsentation</a:t>
            </a:r>
            <a:r>
              <a:rPr lang="de-DE" sz="2800" dirty="0" smtClean="0">
                <a:solidFill>
                  <a:schemeClr val="bg1"/>
                </a:solidFill>
              </a:rPr>
              <a:t> per Mail (3 MB)</a:t>
            </a:r>
          </a:p>
          <a:p>
            <a:r>
              <a:rPr lang="de-DE" sz="2800" dirty="0" smtClean="0">
                <a:solidFill>
                  <a:schemeClr val="bg1"/>
                </a:solidFill>
              </a:rPr>
              <a:t>Link zum Test-</a:t>
            </a:r>
            <a:r>
              <a:rPr lang="de-DE" sz="2800" dirty="0" err="1" smtClean="0">
                <a:solidFill>
                  <a:schemeClr val="bg1"/>
                </a:solidFill>
              </a:rPr>
              <a:t>Padlet</a:t>
            </a:r>
            <a:endParaRPr lang="de-DE" sz="2800" dirty="0" smtClean="0">
              <a:solidFill>
                <a:schemeClr val="bg1"/>
              </a:solidFill>
            </a:endParaRPr>
          </a:p>
          <a:p>
            <a:r>
              <a:rPr lang="de-DE" sz="2800" dirty="0" smtClean="0">
                <a:solidFill>
                  <a:schemeClr val="bg1"/>
                </a:solidFill>
              </a:rPr>
              <a:t>Texte für </a:t>
            </a:r>
            <a:r>
              <a:rPr lang="de-DE" sz="2800" dirty="0" err="1" smtClean="0">
                <a:solidFill>
                  <a:schemeClr val="bg1"/>
                </a:solidFill>
              </a:rPr>
              <a:t>Mentimeter</a:t>
            </a:r>
            <a:r>
              <a:rPr lang="de-DE" sz="2800" dirty="0" smtClean="0">
                <a:solidFill>
                  <a:schemeClr val="bg1"/>
                </a:solidFill>
              </a:rPr>
              <a:t> </a:t>
            </a:r>
          </a:p>
          <a:p>
            <a:r>
              <a:rPr lang="de-DE" sz="2800" dirty="0" smtClean="0">
                <a:solidFill>
                  <a:schemeClr val="bg1"/>
                </a:solidFill>
              </a:rPr>
              <a:t>Checkliste haben Sie schon!?</a:t>
            </a:r>
          </a:p>
          <a:p>
            <a:pPr marL="0" indent="0">
              <a:buNone/>
            </a:pPr>
            <a:endParaRPr lang="de-DE" sz="2800" dirty="0" smtClean="0">
              <a:solidFill>
                <a:schemeClr val="bg1"/>
              </a:solidFill>
            </a:endParaRPr>
          </a:p>
          <a:p>
            <a:pPr marL="0" indent="0">
              <a:buNone/>
            </a:pPr>
            <a:r>
              <a:rPr lang="de-DE" sz="2800" dirty="0" smtClean="0">
                <a:solidFill>
                  <a:schemeClr val="bg1"/>
                </a:solidFill>
              </a:rPr>
              <a:t>Wahrscheinlich bald alle Infos über www.DieFakeHunter.de</a:t>
            </a:r>
          </a:p>
        </p:txBody>
      </p:sp>
    </p:spTree>
    <p:extLst>
      <p:ext uri="{BB962C8B-B14F-4D97-AF65-F5344CB8AC3E}">
        <p14:creationId xmlns:p14="http://schemas.microsoft.com/office/powerpoint/2010/main" val="103670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0" y="457200"/>
            <a:ext cx="9519138" cy="1143000"/>
          </a:xfrm>
        </p:spPr>
        <p:txBody>
          <a:bodyPr/>
          <a:lstStyle/>
          <a:p>
            <a:r>
              <a:rPr lang="de-DE" dirty="0" smtClean="0"/>
              <a:t>Schlussfolien für Workshop Bibliotheken</a:t>
            </a:r>
            <a:endParaRPr lang="de-DE" dirty="0"/>
          </a:p>
        </p:txBody>
      </p:sp>
      <p:sp>
        <p:nvSpPr>
          <p:cNvPr id="3" name="Inhaltsplatzhalter 2"/>
          <p:cNvSpPr>
            <a:spLocks noGrp="1"/>
          </p:cNvSpPr>
          <p:nvPr>
            <p:ph idx="1"/>
          </p:nvPr>
        </p:nvSpPr>
        <p:spPr/>
        <p:txBody>
          <a:bodyPr>
            <a:normAutofit/>
          </a:bodyPr>
          <a:lstStyle/>
          <a:p>
            <a:pPr marL="0" indent="0">
              <a:buNone/>
            </a:pPr>
            <a:r>
              <a:rPr lang="de-DE" sz="2800" b="1" dirty="0" smtClean="0">
                <a:solidFill>
                  <a:schemeClr val="bg1"/>
                </a:solidFill>
              </a:rPr>
              <a:t>Jetzt sind Sie dran …</a:t>
            </a:r>
          </a:p>
          <a:p>
            <a:pPr marL="0" indent="0">
              <a:buNone/>
            </a:pPr>
            <a:endParaRPr lang="de-DE" sz="1500" b="1" dirty="0">
              <a:solidFill>
                <a:schemeClr val="bg1"/>
              </a:solidFill>
            </a:endParaRPr>
          </a:p>
          <a:p>
            <a:pPr marL="0" indent="0">
              <a:buNone/>
            </a:pPr>
            <a:r>
              <a:rPr lang="de-DE" sz="2800" dirty="0" smtClean="0">
                <a:solidFill>
                  <a:schemeClr val="bg1"/>
                </a:solidFill>
              </a:rPr>
              <a:t>Ihre Fragen und Ihr Feedback, Verbesserungsvorschläge </a:t>
            </a:r>
          </a:p>
          <a:p>
            <a:pPr marL="0" indent="0">
              <a:buNone/>
            </a:pPr>
            <a:r>
              <a:rPr lang="de-DE" sz="2800" dirty="0" smtClean="0">
                <a:solidFill>
                  <a:schemeClr val="bg1"/>
                </a:solidFill>
              </a:rPr>
              <a:t>über </a:t>
            </a:r>
          </a:p>
          <a:p>
            <a:pPr marL="0" indent="0">
              <a:buNone/>
            </a:pPr>
            <a:r>
              <a:rPr lang="de-DE" sz="2800" dirty="0" smtClean="0">
                <a:solidFill>
                  <a:schemeClr val="bg1"/>
                </a:solidFill>
                <a:hlinkClick r:id="rId2"/>
              </a:rPr>
              <a:t>www.menti.com</a:t>
            </a:r>
            <a:endParaRPr lang="de-DE" sz="2800" dirty="0" smtClean="0">
              <a:solidFill>
                <a:schemeClr val="bg1"/>
              </a:solidFill>
            </a:endParaRPr>
          </a:p>
          <a:p>
            <a:pPr marL="0" indent="0">
              <a:buNone/>
            </a:pPr>
            <a:r>
              <a:rPr lang="de-DE" sz="2800" dirty="0" smtClean="0">
                <a:solidFill>
                  <a:srgbClr val="92D050"/>
                </a:solidFill>
              </a:rPr>
              <a:t>Vielen Dank für Ihre Aufmerksamkeit!</a:t>
            </a:r>
          </a:p>
        </p:txBody>
      </p:sp>
    </p:spTree>
    <p:extLst>
      <p:ext uri="{BB962C8B-B14F-4D97-AF65-F5344CB8AC3E}">
        <p14:creationId xmlns:p14="http://schemas.microsoft.com/office/powerpoint/2010/main" val="1492869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4368" y="380038"/>
            <a:ext cx="5317670" cy="4359109"/>
          </a:xfrm>
          <a:prstGeom prst="rect">
            <a:avLst/>
          </a:prstGeom>
        </p:spPr>
      </p:pic>
      <p:sp>
        <p:nvSpPr>
          <p:cNvPr id="13" name="Titel 12"/>
          <p:cNvSpPr>
            <a:spLocks noGrp="1"/>
          </p:cNvSpPr>
          <p:nvPr>
            <p:ph type="title"/>
          </p:nvPr>
        </p:nvSpPr>
        <p:spPr>
          <a:xfrm>
            <a:off x="1491343" y="1523999"/>
            <a:ext cx="9144000" cy="4517572"/>
          </a:xfrm>
        </p:spPr>
        <p:txBody>
          <a:bodyPr rtlCol="0">
            <a:normAutofit/>
          </a:bodyPr>
          <a:lstStyle/>
          <a:p>
            <a:pPr rtl="0"/>
            <a:r>
              <a:rPr lang="de-DE" sz="6000" dirty="0">
                <a:solidFill>
                  <a:schemeClr val="bg1"/>
                </a:solidFill>
              </a:rPr>
              <a:t>FakeNews </a:t>
            </a:r>
            <a:br>
              <a:rPr lang="de-DE" sz="6000" dirty="0">
                <a:solidFill>
                  <a:schemeClr val="bg1"/>
                </a:solidFill>
              </a:rPr>
            </a:br>
            <a:r>
              <a:rPr lang="de-DE" sz="6000" dirty="0">
                <a:solidFill>
                  <a:schemeClr val="bg1"/>
                </a:solidFill>
              </a:rPr>
              <a:t>erkennen</a:t>
            </a:r>
            <a:br>
              <a:rPr lang="de-DE" sz="6000" dirty="0">
                <a:solidFill>
                  <a:schemeClr val="bg1"/>
                </a:solidFill>
              </a:rPr>
            </a:br>
            <a:r>
              <a:rPr lang="de-DE" sz="6000" dirty="0">
                <a:solidFill>
                  <a:schemeClr val="bg1"/>
                </a:solidFill>
              </a:rPr>
              <a:t/>
            </a:r>
            <a:br>
              <a:rPr lang="de-DE" sz="6000" dirty="0">
                <a:solidFill>
                  <a:schemeClr val="bg1"/>
                </a:solidFill>
              </a:rPr>
            </a:br>
            <a:r>
              <a:rPr lang="de-DE" sz="4000" dirty="0">
                <a:solidFill>
                  <a:schemeClr val="bg1"/>
                </a:solidFill>
              </a:rPr>
              <a:t>Von Fakes, </a:t>
            </a:r>
            <a:r>
              <a:rPr lang="de-DE" sz="4000" dirty="0" err="1">
                <a:solidFill>
                  <a:schemeClr val="bg1"/>
                </a:solidFill>
              </a:rPr>
              <a:t>Hoaxen</a:t>
            </a:r>
            <a:r>
              <a:rPr lang="de-DE" sz="4000" dirty="0">
                <a:solidFill>
                  <a:schemeClr val="bg1"/>
                </a:solidFill>
              </a:rPr>
              <a:t> und anderen Unklarheiten</a:t>
            </a:r>
            <a:br>
              <a:rPr lang="de-DE" sz="4000" dirty="0">
                <a:solidFill>
                  <a:schemeClr val="bg1"/>
                </a:solidFill>
              </a:rPr>
            </a:br>
            <a:endParaRPr sz="6000" dirty="0">
              <a:solidFill>
                <a:schemeClr val="bg1"/>
              </a:solidFill>
            </a:endParaRPr>
          </a:p>
        </p:txBody>
      </p:sp>
      <p:pic>
        <p:nvPicPr>
          <p:cNvPr id="2" name="Grafik 1"/>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62622" y="5705823"/>
            <a:ext cx="1508225" cy="922679"/>
          </a:xfrm>
          <a:prstGeom prst="rect">
            <a:avLst/>
          </a:prstGeom>
        </p:spPr>
      </p:pic>
      <p:sp>
        <p:nvSpPr>
          <p:cNvPr id="4" name="Textfeld 3"/>
          <p:cNvSpPr txBox="1"/>
          <p:nvPr/>
        </p:nvSpPr>
        <p:spPr>
          <a:xfrm>
            <a:off x="2502753" y="6259170"/>
            <a:ext cx="8059271" cy="369332"/>
          </a:xfrm>
          <a:prstGeom prst="rect">
            <a:avLst/>
          </a:prstGeom>
          <a:noFill/>
        </p:spPr>
        <p:txBody>
          <a:bodyPr wrap="square" rtlCol="0">
            <a:spAutoFit/>
          </a:bodyPr>
          <a:lstStyle/>
          <a:p>
            <a:r>
              <a:rPr lang="de-DE" dirty="0">
                <a:solidFill>
                  <a:schemeClr val="bg1"/>
                </a:solidFill>
              </a:rPr>
              <a:t>Stadtbibliothek Greven, Tel 02571 920 390, stadtbibliothek@stadt-greven.de</a:t>
            </a:r>
          </a:p>
        </p:txBody>
      </p:sp>
    </p:spTree>
    <p:extLst>
      <p:ext uri="{BB962C8B-B14F-4D97-AF65-F5344CB8AC3E}">
        <p14:creationId xmlns:p14="http://schemas.microsoft.com/office/powerpoint/2010/main" val="1909824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Die FakeHunter suchen Verstärkung!</a:t>
            </a:r>
            <a:endParaRPr dirty="0">
              <a:solidFill>
                <a:schemeClr val="bg1"/>
              </a:solidFill>
            </a:endParaRPr>
          </a:p>
        </p:txBody>
      </p:sp>
      <p:sp>
        <p:nvSpPr>
          <p:cNvPr id="14" name="Inhaltsplatzhalter 13"/>
          <p:cNvSpPr>
            <a:spLocks noGrp="1"/>
          </p:cNvSpPr>
          <p:nvPr>
            <p:ph idx="1"/>
          </p:nvPr>
        </p:nvSpPr>
        <p:spPr>
          <a:xfrm>
            <a:off x="1523999" y="1850571"/>
            <a:ext cx="8156332" cy="4267200"/>
          </a:xfrm>
        </p:spPr>
        <p:txBody>
          <a:bodyPr rtlCol="0">
            <a:normAutofit/>
          </a:bodyPr>
          <a:lstStyle/>
          <a:p>
            <a:pPr marL="0" indent="0">
              <a:buNone/>
            </a:pPr>
            <a:endParaRPr lang="de-DE" sz="2800" dirty="0">
              <a:solidFill>
                <a:schemeClr val="accent3">
                  <a:lumMod val="75000"/>
                </a:schemeClr>
              </a:solidFill>
            </a:endParaRPr>
          </a:p>
          <a:p>
            <a:pPr marL="0" indent="0">
              <a:buNone/>
            </a:pPr>
            <a:r>
              <a:rPr lang="de-DE" sz="2800" dirty="0">
                <a:solidFill>
                  <a:schemeClr val="accent3">
                    <a:lumMod val="75000"/>
                  </a:schemeClr>
                </a:solidFill>
              </a:rPr>
              <a:t>Wir sind die				</a:t>
            </a:r>
            <a:r>
              <a:rPr lang="de-DE" sz="2800" dirty="0" smtClean="0">
                <a:solidFill>
                  <a:schemeClr val="accent3">
                    <a:lumMod val="75000"/>
                  </a:schemeClr>
                </a:solidFill>
              </a:rPr>
              <a:t>    !</a:t>
            </a:r>
            <a:endParaRPr lang="de-DE" sz="2800" dirty="0">
              <a:solidFill>
                <a:schemeClr val="accent3">
                  <a:lumMod val="75000"/>
                </a:schemeClr>
              </a:solidFill>
            </a:endParaRPr>
          </a:p>
          <a:p>
            <a:pPr marL="0" indent="0">
              <a:buNone/>
            </a:pPr>
            <a:endParaRPr lang="de-DE" sz="2800" dirty="0">
              <a:solidFill>
                <a:schemeClr val="accent3">
                  <a:lumMod val="75000"/>
                </a:schemeClr>
              </a:solidFill>
            </a:endParaRPr>
          </a:p>
          <a:p>
            <a:pPr marL="0" indent="0">
              <a:buNone/>
            </a:pPr>
            <a:endParaRPr lang="de-DE" sz="2800" dirty="0">
              <a:solidFill>
                <a:schemeClr val="accent3">
                  <a:lumMod val="75000"/>
                </a:schemeClr>
              </a:solidFill>
            </a:endParaRPr>
          </a:p>
          <a:p>
            <a:pPr marL="0" indent="0">
              <a:buNone/>
            </a:pPr>
            <a:r>
              <a:rPr lang="de-DE" sz="2800" dirty="0">
                <a:solidFill>
                  <a:schemeClr val="accent3">
                    <a:lumMod val="75000"/>
                  </a:schemeClr>
                </a:solidFill>
              </a:rPr>
              <a:t>Wir sind moderne Detektive, die mit ihren Spürnasen im Internet unterwegs sind.</a:t>
            </a:r>
          </a:p>
          <a:p>
            <a:pPr marL="0" indent="0">
              <a:buNone/>
            </a:pPr>
            <a:r>
              <a:rPr lang="de-DE" sz="2800" dirty="0">
                <a:solidFill>
                  <a:schemeClr val="accent3">
                    <a:lumMod val="75000"/>
                  </a:schemeClr>
                </a:solidFill>
              </a:rPr>
              <a:t>Wir jagen digitale Lügner, Hetzer und Manipulierer.</a:t>
            </a:r>
            <a:endParaRPr lang="de-DE" sz="2800" dirty="0">
              <a:solidFill>
                <a:schemeClr val="accent1">
                  <a:lumMod val="75000"/>
                </a:schemeClr>
              </a:solidFill>
            </a:endParaRPr>
          </a:p>
        </p:txBody>
      </p:sp>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630851" y="1850571"/>
            <a:ext cx="2847802" cy="2334458"/>
          </a:xfrm>
          <a:prstGeom prst="rect">
            <a:avLst/>
          </a:prstGeom>
        </p:spPr>
      </p:pic>
    </p:spTree>
    <p:extLst>
      <p:ext uri="{BB962C8B-B14F-4D97-AF65-F5344CB8AC3E}">
        <p14:creationId xmlns:p14="http://schemas.microsoft.com/office/powerpoint/2010/main" val="98042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flipH="1">
            <a:off x="8311446" y="1745064"/>
            <a:ext cx="2210493" cy="2846832"/>
          </a:xfrm>
          <a:prstGeom prst="rect">
            <a:avLst/>
          </a:prstGeom>
        </p:spPr>
      </p:pic>
      <p:sp>
        <p:nvSpPr>
          <p:cNvPr id="13" name="Titel 12"/>
          <p:cNvSpPr>
            <a:spLocks noGrp="1"/>
          </p:cNvSpPr>
          <p:nvPr>
            <p:ph type="title"/>
          </p:nvPr>
        </p:nvSpPr>
        <p:spPr/>
        <p:txBody>
          <a:bodyPr rtlCol="0"/>
          <a:lstStyle/>
          <a:p>
            <a:pPr rtl="0"/>
            <a:r>
              <a:rPr lang="de-DE" dirty="0">
                <a:solidFill>
                  <a:schemeClr val="bg1"/>
                </a:solidFill>
              </a:rPr>
              <a:t>Die FakeHunter suchen Verstärkung!</a:t>
            </a:r>
            <a:endParaRPr dirty="0">
              <a:solidFill>
                <a:schemeClr val="bg1"/>
              </a:solidFill>
            </a:endParaRPr>
          </a:p>
        </p:txBody>
      </p:sp>
      <p:sp>
        <p:nvSpPr>
          <p:cNvPr id="14" name="Inhaltsplatzhalter 13"/>
          <p:cNvSpPr>
            <a:spLocks noGrp="1"/>
          </p:cNvSpPr>
          <p:nvPr>
            <p:ph idx="1"/>
          </p:nvPr>
        </p:nvSpPr>
        <p:spPr>
          <a:xfrm>
            <a:off x="1524000" y="1999861"/>
            <a:ext cx="8329127" cy="4267200"/>
          </a:xfrm>
        </p:spPr>
        <p:txBody>
          <a:bodyPr rtlCol="0">
            <a:normAutofit fontScale="92500"/>
          </a:bodyPr>
          <a:lstStyle/>
          <a:p>
            <a:pPr>
              <a:buClr>
                <a:schemeClr val="accent3">
                  <a:lumMod val="75000"/>
                </a:schemeClr>
              </a:buClr>
            </a:pPr>
            <a:r>
              <a:rPr lang="de-DE" sz="2800" dirty="0">
                <a:solidFill>
                  <a:schemeClr val="accent3">
                    <a:lumMod val="75000"/>
                  </a:schemeClr>
                </a:solidFill>
              </a:rPr>
              <a:t>Für …</a:t>
            </a:r>
          </a:p>
          <a:p>
            <a:pPr>
              <a:buClr>
                <a:schemeClr val="accent3">
                  <a:lumMod val="75000"/>
                </a:schemeClr>
              </a:buClr>
            </a:pPr>
            <a:r>
              <a:rPr lang="de-DE" sz="2800" dirty="0">
                <a:solidFill>
                  <a:schemeClr val="accent3">
                    <a:lumMod val="75000"/>
                  </a:schemeClr>
                </a:solidFill>
              </a:rPr>
              <a:t>die Recherche in Datenbanken und Internet </a:t>
            </a:r>
            <a:br>
              <a:rPr lang="de-DE" sz="2800" dirty="0">
                <a:solidFill>
                  <a:schemeClr val="accent3">
                    <a:lumMod val="75000"/>
                  </a:schemeClr>
                </a:solidFill>
              </a:rPr>
            </a:br>
            <a:endParaRPr lang="de-DE" sz="2800" dirty="0">
              <a:solidFill>
                <a:schemeClr val="accent3">
                  <a:lumMod val="75000"/>
                </a:schemeClr>
              </a:solidFill>
            </a:endParaRPr>
          </a:p>
          <a:p>
            <a:pPr>
              <a:buClr>
                <a:schemeClr val="accent3">
                  <a:lumMod val="75000"/>
                </a:schemeClr>
              </a:buClr>
            </a:pPr>
            <a:r>
              <a:rPr lang="de-DE" sz="2800" dirty="0">
                <a:solidFill>
                  <a:schemeClr val="accent3">
                    <a:lumMod val="75000"/>
                  </a:schemeClr>
                </a:solidFill>
              </a:rPr>
              <a:t>Check von Bildern und Filmen, am liebsten mit</a:t>
            </a:r>
            <a:br>
              <a:rPr lang="de-DE" sz="2800" dirty="0">
                <a:solidFill>
                  <a:schemeClr val="accent3">
                    <a:lumMod val="75000"/>
                  </a:schemeClr>
                </a:solidFill>
              </a:rPr>
            </a:br>
            <a:r>
              <a:rPr lang="de-DE" sz="2800" dirty="0">
                <a:solidFill>
                  <a:schemeClr val="accent3">
                    <a:lumMod val="75000"/>
                  </a:schemeClr>
                </a:solidFill>
                <a:hlinkClick r:id="rId4"/>
              </a:rPr>
              <a:t>www.tineye.com</a:t>
            </a:r>
            <a:r>
              <a:rPr lang="de-DE" sz="2800" dirty="0">
                <a:solidFill>
                  <a:schemeClr val="accent3">
                    <a:lumMod val="75000"/>
                  </a:schemeClr>
                </a:solidFill>
              </a:rPr>
              <a:t> </a:t>
            </a:r>
          </a:p>
          <a:p>
            <a:pPr>
              <a:buClr>
                <a:schemeClr val="accent3">
                  <a:lumMod val="75000"/>
                </a:schemeClr>
              </a:buClr>
            </a:pPr>
            <a:endParaRPr lang="de-DE" sz="2800" dirty="0">
              <a:solidFill>
                <a:schemeClr val="accent1">
                  <a:lumMod val="75000"/>
                </a:schemeClr>
              </a:solidFill>
            </a:endParaRPr>
          </a:p>
          <a:p>
            <a:pPr>
              <a:buClr>
                <a:schemeClr val="accent3">
                  <a:lumMod val="75000"/>
                </a:schemeClr>
              </a:buClr>
            </a:pPr>
            <a:r>
              <a:rPr lang="de-DE" sz="2800" dirty="0">
                <a:solidFill>
                  <a:schemeClr val="accent3">
                    <a:lumMod val="75000"/>
                  </a:schemeClr>
                </a:solidFill>
              </a:rPr>
              <a:t>Check von Zeitangaben und historischen Abläufen </a:t>
            </a:r>
          </a:p>
          <a:p>
            <a:pPr>
              <a:buClr>
                <a:schemeClr val="accent3">
                  <a:lumMod val="75000"/>
                </a:schemeClr>
              </a:buClr>
            </a:pPr>
            <a:r>
              <a:rPr lang="de-DE" sz="2800" dirty="0">
                <a:solidFill>
                  <a:schemeClr val="accent3">
                    <a:lumMod val="75000"/>
                  </a:schemeClr>
                </a:solidFill>
              </a:rPr>
              <a:t>Check: Satire? Dumme Scherze? Unsachliche Meinungen?</a:t>
            </a:r>
          </a:p>
          <a:p>
            <a:pPr>
              <a:buClr>
                <a:schemeClr val="accent3">
                  <a:lumMod val="75000"/>
                </a:schemeClr>
              </a:buClr>
            </a:pPr>
            <a:endParaRPr lang="de-DE" sz="2800" dirty="0">
              <a:solidFill>
                <a:schemeClr val="accent1">
                  <a:lumMod val="75000"/>
                </a:schemeClr>
              </a:solidFill>
              <a:latin typeface="+mj-lt"/>
            </a:endParaRPr>
          </a:p>
        </p:txBody>
      </p:sp>
      <p:pic>
        <p:nvPicPr>
          <p:cNvPr id="2" name="Grafik 1"/>
          <p:cNvPicPr>
            <a:picLocks noChangeAspect="1"/>
          </p:cNvPicPr>
          <p:nvPr/>
        </p:nvPicPr>
        <p:blipFill rotWithShape="1">
          <a:blip r:embed="rId5"/>
          <a:srcRect l="33388" r="27392"/>
          <a:stretch/>
        </p:blipFill>
        <p:spPr>
          <a:xfrm>
            <a:off x="10170247" y="3085556"/>
            <a:ext cx="1240971" cy="3645724"/>
          </a:xfrm>
          <a:prstGeom prst="rect">
            <a:avLst/>
          </a:prstGeom>
        </p:spPr>
      </p:pic>
      <p:pic>
        <p:nvPicPr>
          <p:cNvPr id="7" name="Grafik 6"/>
          <p:cNvPicPr>
            <a:picLocks noChangeAspect="1"/>
          </p:cNvPicPr>
          <p:nvPr/>
        </p:nvPicPr>
        <p:blipFill>
          <a:blip r:embed="rId6"/>
          <a:stretch>
            <a:fillRect/>
          </a:stretch>
        </p:blipFill>
        <p:spPr>
          <a:xfrm>
            <a:off x="5040061" y="3955813"/>
            <a:ext cx="2505858" cy="777327"/>
          </a:xfrm>
          <a:prstGeom prst="rect">
            <a:avLst/>
          </a:prstGeom>
        </p:spPr>
      </p:pic>
    </p:spTree>
    <p:extLst>
      <p:ext uri="{BB962C8B-B14F-4D97-AF65-F5344CB8AC3E}">
        <p14:creationId xmlns:p14="http://schemas.microsoft.com/office/powerpoint/2010/main" val="385400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Die FakeHunter suchen Verstärkung!</a:t>
            </a:r>
            <a:endParaRPr dirty="0">
              <a:solidFill>
                <a:schemeClr val="bg1"/>
              </a:solidFill>
            </a:endParaRP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2435" y="3950086"/>
            <a:ext cx="2202180" cy="2587215"/>
          </a:xfrm>
          <a:prstGeom prst="rect">
            <a:avLst/>
          </a:prstGeom>
        </p:spPr>
      </p:pic>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0145" y="3950087"/>
            <a:ext cx="2202180" cy="2587215"/>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6194" y="3690469"/>
            <a:ext cx="2423160" cy="2846832"/>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5351221" y="4438337"/>
            <a:ext cx="1778924" cy="2098964"/>
          </a:xfrm>
          <a:prstGeom prst="rect">
            <a:avLst/>
          </a:prstGeom>
        </p:spPr>
      </p:pic>
      <p:sp>
        <p:nvSpPr>
          <p:cNvPr id="9" name="Inhaltsplatzhalter 13"/>
          <p:cNvSpPr txBox="1">
            <a:spLocks/>
          </p:cNvSpPr>
          <p:nvPr/>
        </p:nvSpPr>
        <p:spPr>
          <a:xfrm>
            <a:off x="1524000" y="1850571"/>
            <a:ext cx="6923314"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a:solidFill>
                  <a:schemeClr val="accent3">
                    <a:lumMod val="75000"/>
                  </a:schemeClr>
                </a:solidFill>
              </a:rPr>
              <a:t>Kommt mit in unser Team! </a:t>
            </a:r>
            <a:br>
              <a:rPr lang="de-DE" sz="2800" dirty="0">
                <a:solidFill>
                  <a:schemeClr val="accent3">
                    <a:lumMod val="75000"/>
                  </a:schemeClr>
                </a:solidFill>
              </a:rPr>
            </a:br>
            <a:r>
              <a:rPr lang="de-DE" sz="2800" dirty="0">
                <a:solidFill>
                  <a:schemeClr val="accent3">
                    <a:lumMod val="75000"/>
                  </a:schemeClr>
                </a:solidFill>
              </a:rPr>
              <a:t>Lasst euch zu FakeHuntern ausbilden und geht mit uns auf die abenteuerlichsten Recherchen.</a:t>
            </a:r>
          </a:p>
        </p:txBody>
      </p:sp>
    </p:spTree>
    <p:extLst>
      <p:ext uri="{BB962C8B-B14F-4D97-AF65-F5344CB8AC3E}">
        <p14:creationId xmlns:p14="http://schemas.microsoft.com/office/powerpoint/2010/main" val="175121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272673" y="345141"/>
            <a:ext cx="2847802" cy="2334458"/>
          </a:xfrm>
          <a:prstGeom prst="rect">
            <a:avLst/>
          </a:prstGeom>
        </p:spPr>
      </p:pic>
      <p:sp>
        <p:nvSpPr>
          <p:cNvPr id="13" name="Titel 12"/>
          <p:cNvSpPr>
            <a:spLocks noGrp="1"/>
          </p:cNvSpPr>
          <p:nvPr>
            <p:ph type="title"/>
          </p:nvPr>
        </p:nvSpPr>
        <p:spPr>
          <a:xfrm>
            <a:off x="1039906" y="506506"/>
            <a:ext cx="9144000" cy="1143000"/>
          </a:xfrm>
        </p:spPr>
        <p:txBody>
          <a:bodyPr rtlCol="0"/>
          <a:lstStyle/>
          <a:p>
            <a:pPr rtl="0"/>
            <a:r>
              <a:rPr lang="de-DE" dirty="0">
                <a:solidFill>
                  <a:schemeClr val="bg1"/>
                </a:solidFill>
              </a:rPr>
              <a:t>Zeitplan</a:t>
            </a:r>
            <a:endParaRPr dirty="0">
              <a:solidFill>
                <a:schemeClr val="bg1"/>
              </a:solidFill>
            </a:endParaRPr>
          </a:p>
        </p:txBody>
      </p:sp>
      <p:sp>
        <p:nvSpPr>
          <p:cNvPr id="9" name="Inhaltsplatzhalter 13"/>
          <p:cNvSpPr txBox="1">
            <a:spLocks/>
          </p:cNvSpPr>
          <p:nvPr/>
        </p:nvSpPr>
        <p:spPr>
          <a:xfrm>
            <a:off x="1039906" y="1886429"/>
            <a:ext cx="10336306" cy="4267200"/>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b="1" dirty="0">
                <a:solidFill>
                  <a:schemeClr val="accent3">
                    <a:lumMod val="75000"/>
                  </a:schemeClr>
                </a:solidFill>
              </a:rPr>
              <a:t>1. Videokonferenz (heute)    /   180 Minuten</a:t>
            </a:r>
          </a:p>
          <a:p>
            <a:pPr marL="0" indent="0">
              <a:buFont typeface="Arial" pitchFamily="34" charset="0"/>
              <a:buNone/>
            </a:pPr>
            <a:r>
              <a:rPr lang="de-DE" sz="2800" dirty="0">
                <a:solidFill>
                  <a:schemeClr val="accent3">
                    <a:lumMod val="75000"/>
                  </a:schemeClr>
                </a:solidFill>
              </a:rPr>
              <a:t>	7.50 – 8.55 Uhr 	Erfahrungen, Informationen, Gruppenarbeit, </a:t>
            </a:r>
            <a:r>
              <a:rPr lang="de-DE" sz="2800" dirty="0" smtClean="0">
                <a:solidFill>
                  <a:schemeClr val="accent3">
                    <a:lumMod val="75000"/>
                  </a:schemeClr>
                </a:solidFill>
              </a:rPr>
              <a:t>					Film</a:t>
            </a:r>
            <a:endParaRPr lang="de-DE" sz="2800" dirty="0">
              <a:solidFill>
                <a:schemeClr val="accent3">
                  <a:lumMod val="75000"/>
                </a:schemeClr>
              </a:solidFill>
            </a:endParaRPr>
          </a:p>
          <a:p>
            <a:pPr marL="0" indent="0">
              <a:buFont typeface="Arial" pitchFamily="34" charset="0"/>
              <a:buNone/>
            </a:pPr>
            <a:r>
              <a:rPr lang="de-DE" sz="2800" dirty="0">
                <a:solidFill>
                  <a:schemeClr val="accent3">
                    <a:lumMod val="75000"/>
                  </a:schemeClr>
                </a:solidFill>
              </a:rPr>
              <a:t>	8.55 – 9.10 Uhr	Pause	</a:t>
            </a:r>
          </a:p>
          <a:p>
            <a:pPr marL="0" indent="0">
              <a:buFont typeface="Arial" pitchFamily="34" charset="0"/>
              <a:buNone/>
            </a:pPr>
            <a:r>
              <a:rPr lang="de-DE" sz="2800" dirty="0">
                <a:solidFill>
                  <a:schemeClr val="accent3">
                    <a:lumMod val="75000"/>
                  </a:schemeClr>
                </a:solidFill>
              </a:rPr>
              <a:t>	9.10 – 10.00 Uhr	</a:t>
            </a:r>
            <a:r>
              <a:rPr lang="de-DE" sz="2800" dirty="0" err="1">
                <a:solidFill>
                  <a:schemeClr val="accent3">
                    <a:lumMod val="75000"/>
                  </a:schemeClr>
                </a:solidFill>
              </a:rPr>
              <a:t>FakeNews</a:t>
            </a:r>
            <a:r>
              <a:rPr lang="de-DE" sz="2800" dirty="0">
                <a:solidFill>
                  <a:schemeClr val="accent3">
                    <a:lumMod val="75000"/>
                  </a:schemeClr>
                </a:solidFill>
              </a:rPr>
              <a:t>-Prüfwerkzeuge kennenlernen und 					ausprobieren</a:t>
            </a:r>
          </a:p>
          <a:p>
            <a:pPr marL="0" indent="0">
              <a:buFont typeface="Arial" pitchFamily="34" charset="0"/>
              <a:buNone/>
            </a:pPr>
            <a:r>
              <a:rPr lang="de-DE" sz="2800" dirty="0">
                <a:solidFill>
                  <a:schemeClr val="accent3">
                    <a:lumMod val="75000"/>
                  </a:schemeClr>
                </a:solidFill>
              </a:rPr>
              <a:t>	10.00 – 10.15 Uhr 	Pause</a:t>
            </a:r>
          </a:p>
          <a:p>
            <a:pPr marL="0" indent="0">
              <a:buFont typeface="Arial" pitchFamily="34" charset="0"/>
              <a:buNone/>
            </a:pPr>
            <a:r>
              <a:rPr lang="de-DE" sz="2800" dirty="0">
                <a:solidFill>
                  <a:schemeClr val="accent3">
                    <a:lumMod val="75000"/>
                  </a:schemeClr>
                </a:solidFill>
              </a:rPr>
              <a:t>	10.15 – 10.50 Uhr	Ergebnisse vorstellen, Hausaufgabe erklären</a:t>
            </a:r>
          </a:p>
          <a:p>
            <a:pPr marL="0" indent="0">
              <a:buFont typeface="Arial" pitchFamily="34" charset="0"/>
              <a:buNone/>
            </a:pPr>
            <a:r>
              <a:rPr lang="de-DE" sz="2800" b="1" dirty="0" smtClean="0">
                <a:solidFill>
                  <a:schemeClr val="accent3">
                    <a:lumMod val="75000"/>
                  </a:schemeClr>
                </a:solidFill>
              </a:rPr>
              <a:t>Hausaufgabe  </a:t>
            </a:r>
            <a:r>
              <a:rPr lang="de-DE" sz="2800" b="1" dirty="0">
                <a:solidFill>
                  <a:schemeClr val="accent3">
                    <a:lumMod val="75000"/>
                  </a:schemeClr>
                </a:solidFill>
              </a:rPr>
              <a:t>/  30-60 Minuten</a:t>
            </a:r>
          </a:p>
          <a:p>
            <a:pPr marL="0" indent="0">
              <a:buFont typeface="Arial" pitchFamily="34" charset="0"/>
              <a:buNone/>
            </a:pPr>
            <a:r>
              <a:rPr lang="de-DE" sz="2800" b="1" dirty="0">
                <a:solidFill>
                  <a:schemeClr val="accent3">
                    <a:lumMod val="75000"/>
                  </a:schemeClr>
                </a:solidFill>
              </a:rPr>
              <a:t>2. Videokonferenz am ….    /  60 Minuten</a:t>
            </a:r>
          </a:p>
        </p:txBody>
      </p:sp>
    </p:spTree>
    <p:extLst>
      <p:ext uri="{BB962C8B-B14F-4D97-AF65-F5344CB8AC3E}">
        <p14:creationId xmlns:p14="http://schemas.microsoft.com/office/powerpoint/2010/main" val="401124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a:solidFill>
                  <a:schemeClr val="bg1"/>
                </a:solidFill>
              </a:rPr>
              <a:t>FakeNews-Portal bedroht Zeitungsverlag</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7646377"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a:solidFill>
                  <a:schemeClr val="accent3">
                    <a:lumMod val="75000"/>
                  </a:schemeClr>
                </a:solidFill>
              </a:rPr>
              <a:t>Wir haben einen neuen Auftrag!</a:t>
            </a:r>
            <a:br>
              <a:rPr lang="de-DE" sz="2800" dirty="0">
                <a:solidFill>
                  <a:schemeClr val="accent3">
                    <a:lumMod val="75000"/>
                  </a:schemeClr>
                </a:solidFill>
              </a:rPr>
            </a:br>
            <a:r>
              <a:rPr lang="de-DE" sz="2800" dirty="0">
                <a:solidFill>
                  <a:schemeClr val="accent3">
                    <a:lumMod val="75000"/>
                  </a:schemeClr>
                </a:solidFill>
              </a:rPr>
              <a:t>Es ist ein neues News-Portal aufgetaucht, das es mit der Wahrheit nicht immer so genau nimmt:</a:t>
            </a:r>
          </a:p>
          <a:p>
            <a:pPr marL="0" indent="0">
              <a:buFont typeface="Arial" pitchFamily="34" charset="0"/>
              <a:buNone/>
            </a:pPr>
            <a:r>
              <a:rPr lang="de-DE" sz="2800" dirty="0">
                <a:solidFill>
                  <a:schemeClr val="accent3">
                    <a:lumMod val="75000"/>
                  </a:schemeClr>
                </a:solidFill>
                <a:hlinkClick r:id="rId6"/>
              </a:rPr>
              <a:t>www.supernews-sh.de</a:t>
            </a:r>
            <a:r>
              <a:rPr lang="de-DE" sz="2800" dirty="0">
                <a:solidFill>
                  <a:schemeClr val="accent3">
                    <a:lumMod val="75000"/>
                  </a:schemeClr>
                </a:solidFill>
              </a:rPr>
              <a:t> </a:t>
            </a:r>
          </a:p>
          <a:p>
            <a:pPr marL="0" indent="0">
              <a:buFont typeface="Arial" pitchFamily="34" charset="0"/>
              <a:buNone/>
            </a:pPr>
            <a:endParaRPr lang="de-DE" sz="2800" dirty="0">
              <a:solidFill>
                <a:schemeClr val="accent3">
                  <a:lumMod val="75000"/>
                </a:schemeClr>
              </a:solidFill>
            </a:endParaRPr>
          </a:p>
        </p:txBody>
      </p:sp>
      <p:pic>
        <p:nvPicPr>
          <p:cNvPr id="5" name="Grafik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10591" y="4264525"/>
            <a:ext cx="6477000" cy="977900"/>
          </a:xfrm>
          <a:prstGeom prst="rect">
            <a:avLst/>
          </a:prstGeom>
        </p:spPr>
      </p:pic>
    </p:spTree>
    <p:extLst>
      <p:ext uri="{BB962C8B-B14F-4D97-AF65-F5344CB8AC3E}">
        <p14:creationId xmlns:p14="http://schemas.microsoft.com/office/powerpoint/2010/main" val="307910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 Computer 16 x 9">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411789_TF02901026_TF02901026.potx" id="{1D86834D-46E5-4FFE-B400-480045FFF701}" vid="{6FC15F24-F26D-4F1B-BF96-69B0EA50438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1643</Words>
  <Application>Microsoft Office PowerPoint</Application>
  <PresentationFormat>Breitbild</PresentationFormat>
  <Paragraphs>250</Paragraphs>
  <Slides>35</Slides>
  <Notes>13</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35</vt:i4>
      </vt:variant>
    </vt:vector>
  </HeadingPairs>
  <TitlesOfParts>
    <vt:vector size="40" baseType="lpstr">
      <vt:lpstr>Arial</vt:lpstr>
      <vt:lpstr>Calibri</vt:lpstr>
      <vt:lpstr>Candara</vt:lpstr>
      <vt:lpstr>Consolas</vt:lpstr>
      <vt:lpstr>Tech Computer 16 x 9</vt:lpstr>
      <vt:lpstr>Langer Lockdown – was nun?</vt:lpstr>
      <vt:lpstr>Langer Lockdown – was nun?</vt:lpstr>
      <vt:lpstr>Videokonferenzen per Zoom</vt:lpstr>
      <vt:lpstr>FakeNews  erkennen  Von Fakes, Hoaxen und anderen Unklarheiten </vt:lpstr>
      <vt:lpstr>Die FakeHunter suchen Verstärkung!</vt:lpstr>
      <vt:lpstr>Die FakeHunter suchen Verstärkung!</vt:lpstr>
      <vt:lpstr>Die FakeHunter suchen Verstärkung!</vt:lpstr>
      <vt:lpstr>Zeitplan</vt:lpstr>
      <vt:lpstr>FakeNews-Portal bedroht Zeitungsverlag</vt:lpstr>
      <vt:lpstr>FakeNews-Portal bedroht Zeitungsverlag</vt:lpstr>
      <vt:lpstr>FakeNews-Portal bedroht Zeitungsverlag</vt:lpstr>
      <vt:lpstr>Fakt oder Fake? Erfahrungen</vt:lpstr>
      <vt:lpstr>Bildschirm freigeben in Zoom für Gruppenarbeit</vt:lpstr>
      <vt:lpstr>Was sind FakeNews?</vt:lpstr>
      <vt:lpstr>Was sind FakeNews?</vt:lpstr>
      <vt:lpstr>Sind FakeNews strafbar?</vt:lpstr>
      <vt:lpstr>Meinung und ihre Grenzen</vt:lpstr>
      <vt:lpstr>FakeNews-Prüfwerkzeuge</vt:lpstr>
      <vt:lpstr>FakeNews Prüfwerkzeuge</vt:lpstr>
      <vt:lpstr>Werkzeug 1: Quelle prüfen</vt:lpstr>
      <vt:lpstr>Werkzeug 2: Autor und Impressum</vt:lpstr>
      <vt:lpstr>Werkzeug 3: Zeitschiene und Datumsangaben</vt:lpstr>
      <vt:lpstr>Werkzeug 4: Bilder prüfen</vt:lpstr>
      <vt:lpstr>Werkzeug 5: Meinung, Satire, Scherz</vt:lpstr>
      <vt:lpstr>Fakes in der Realität</vt:lpstr>
      <vt:lpstr>Möglichkeiten im Netz</vt:lpstr>
      <vt:lpstr>Jetzt seid Ihr an der Reihe!</vt:lpstr>
      <vt:lpstr>Der Auftrag – Hausaufgabe!</vt:lpstr>
      <vt:lpstr>Herzlich willkommen – zurück </vt:lpstr>
      <vt:lpstr>Welche Artikel habt ihr bearbeitet? </vt:lpstr>
      <vt:lpstr>Aktuelle FakeNews</vt:lpstr>
      <vt:lpstr>Umgang mit FakeNews</vt:lpstr>
      <vt:lpstr> Vielen Dank für euer Mitmachen und Zuhören!  Bis bald! </vt:lpstr>
      <vt:lpstr>Schlussfolien für Workshop Bibliotheken</vt:lpstr>
      <vt:lpstr>Schlussfolien für Workshop Bibliotheken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 sind FakeNews?</dc:title>
  <dc:creator>user</dc:creator>
  <cp:lastModifiedBy>Högemann Sigrid</cp:lastModifiedBy>
  <cp:revision>88</cp:revision>
  <cp:lastPrinted>2019-02-12T09:24:34Z</cp:lastPrinted>
  <dcterms:created xsi:type="dcterms:W3CDTF">2018-06-01T09:32:24Z</dcterms:created>
  <dcterms:modified xsi:type="dcterms:W3CDTF">2021-02-25T15:16:38Z</dcterms:modified>
</cp:coreProperties>
</file>